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  <p:sldMasterId id="2147483655" r:id="rId3"/>
  </p:sldMasterIdLst>
  <p:notesMasterIdLst>
    <p:notesMasterId r:id="rId20"/>
  </p:notesMasterIdLst>
  <p:handoutMasterIdLst>
    <p:handoutMasterId r:id="rId21"/>
  </p:handoutMasterIdLst>
  <p:sldIdLst>
    <p:sldId id="263" r:id="rId4"/>
    <p:sldId id="290" r:id="rId5"/>
    <p:sldId id="280" r:id="rId6"/>
    <p:sldId id="262" r:id="rId7"/>
    <p:sldId id="291" r:id="rId8"/>
    <p:sldId id="292" r:id="rId9"/>
    <p:sldId id="293" r:id="rId10"/>
    <p:sldId id="283" r:id="rId11"/>
    <p:sldId id="294" r:id="rId12"/>
    <p:sldId id="295" r:id="rId13"/>
    <p:sldId id="296" r:id="rId14"/>
    <p:sldId id="298" r:id="rId15"/>
    <p:sldId id="299" r:id="rId16"/>
    <p:sldId id="297" r:id="rId17"/>
    <p:sldId id="300" r:id="rId18"/>
    <p:sldId id="289" r:id="rId19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pos="7401" userDrawn="1">
          <p15:clr>
            <a:srgbClr val="A4A3A4"/>
          </p15:clr>
        </p15:guide>
        <p15:guide id="4" orient="horz" pos="4224" userDrawn="1">
          <p15:clr>
            <a:srgbClr val="A4A3A4"/>
          </p15:clr>
        </p15:guide>
        <p15:guide id="5" pos="325" userDrawn="1">
          <p15:clr>
            <a:srgbClr val="A4A3A4"/>
          </p15:clr>
        </p15:guide>
        <p15:guide id="6" orient="horz" pos="70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2E93"/>
    <a:srgbClr val="DFDFDF"/>
    <a:srgbClr val="72A1D5"/>
    <a:srgbClr val="846EAF"/>
    <a:srgbClr val="A6D8CD"/>
    <a:srgbClr val="7FD2FC"/>
    <a:srgbClr val="98FFFE"/>
    <a:srgbClr val="3B4398"/>
    <a:srgbClr val="285FDE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66" autoAdjust="0"/>
    <p:restoredTop sz="96242" autoAdjust="0"/>
  </p:normalViewPr>
  <p:slideViewPr>
    <p:cSldViewPr snapToGrid="0" showGuides="1">
      <p:cViewPr varScale="1">
        <p:scale>
          <a:sx n="111" d="100"/>
          <a:sy n="111" d="100"/>
        </p:scale>
        <p:origin x="420" y="96"/>
      </p:cViewPr>
      <p:guideLst>
        <p:guide pos="7401"/>
        <p:guide orient="horz" pos="4224"/>
        <p:guide pos="325"/>
        <p:guide orient="horz" pos="70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08" d="100"/>
          <a:sy n="108" d="100"/>
        </p:scale>
        <p:origin x="22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2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CFB2ACE0-07AC-4163-9EA9-84336FD559E4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AC2A3C05-4F9D-4697-932A-EA3D8C5C2B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1273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7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7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E51E7E56-F2E2-41E0-BB77-11B042BDC5FB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39838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7"/>
            <a:ext cx="5438140" cy="3908614"/>
          </a:xfrm>
          <a:prstGeom prst="rect">
            <a:avLst/>
          </a:prstGeom>
        </p:spPr>
        <p:txBody>
          <a:bodyPr vert="horz" lIns="91321" tIns="45661" rIns="91321" bIns="4566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8055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8055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5FC29FC3-92CD-4FBF-821F-40AE9826407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2126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866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9865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5097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4770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908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6126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1162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1470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65788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863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7024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C29FC3-92CD-4FBF-821F-40AE98264074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737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D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이등변 삼각형 9"/>
          <p:cNvSpPr/>
          <p:nvPr userDrawn="1"/>
        </p:nvSpPr>
        <p:spPr>
          <a:xfrm>
            <a:off x="0" y="5503341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이등변 삼각형 10"/>
          <p:cNvSpPr/>
          <p:nvPr userDrawn="1"/>
        </p:nvSpPr>
        <p:spPr>
          <a:xfrm>
            <a:off x="533458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이등변 삼각형 11"/>
          <p:cNvSpPr/>
          <p:nvPr userDrawn="1"/>
        </p:nvSpPr>
        <p:spPr>
          <a:xfrm>
            <a:off x="1063810" y="5503341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이등변 삼각형 12"/>
          <p:cNvSpPr/>
          <p:nvPr userDrawn="1"/>
        </p:nvSpPr>
        <p:spPr>
          <a:xfrm>
            <a:off x="1591056" y="6190344"/>
            <a:ext cx="1060704" cy="687003"/>
          </a:xfrm>
          <a:prstGeom prst="triangle">
            <a:avLst/>
          </a:prstGeom>
          <a:solidFill>
            <a:srgbClr val="00206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이등변 삼각형 13"/>
          <p:cNvSpPr/>
          <p:nvPr userDrawn="1"/>
        </p:nvSpPr>
        <p:spPr>
          <a:xfrm>
            <a:off x="2118302" y="5503341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이등변 삼각형 14"/>
          <p:cNvSpPr/>
          <p:nvPr userDrawn="1"/>
        </p:nvSpPr>
        <p:spPr>
          <a:xfrm>
            <a:off x="2651760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이등변 삼각형 15"/>
          <p:cNvSpPr/>
          <p:nvPr userDrawn="1"/>
        </p:nvSpPr>
        <p:spPr>
          <a:xfrm>
            <a:off x="3169688" y="5503341"/>
            <a:ext cx="1060704" cy="687003"/>
          </a:xfrm>
          <a:prstGeom prst="triangle">
            <a:avLst/>
          </a:prstGeom>
          <a:solidFill>
            <a:srgbClr val="00206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이등변 삼각형 16"/>
          <p:cNvSpPr/>
          <p:nvPr userDrawn="1"/>
        </p:nvSpPr>
        <p:spPr>
          <a:xfrm>
            <a:off x="3703146" y="6190344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이등변 삼각형 17"/>
          <p:cNvSpPr/>
          <p:nvPr userDrawn="1"/>
        </p:nvSpPr>
        <p:spPr>
          <a:xfrm>
            <a:off x="4224180" y="5503341"/>
            <a:ext cx="1060704" cy="68700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이등변 삼각형 18"/>
          <p:cNvSpPr/>
          <p:nvPr userDrawn="1"/>
        </p:nvSpPr>
        <p:spPr>
          <a:xfrm>
            <a:off x="4757638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이등변 삼각형 19"/>
          <p:cNvSpPr/>
          <p:nvPr userDrawn="1"/>
        </p:nvSpPr>
        <p:spPr>
          <a:xfrm>
            <a:off x="5292707" y="5503341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이등변 삼각형 20"/>
          <p:cNvSpPr/>
          <p:nvPr userDrawn="1"/>
        </p:nvSpPr>
        <p:spPr>
          <a:xfrm>
            <a:off x="5826165" y="6190344"/>
            <a:ext cx="1060704" cy="687003"/>
          </a:xfrm>
          <a:prstGeom prst="triangle">
            <a:avLst/>
          </a:prstGeom>
          <a:solidFill>
            <a:srgbClr val="00206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이등변 삼각형 21"/>
          <p:cNvSpPr/>
          <p:nvPr userDrawn="1"/>
        </p:nvSpPr>
        <p:spPr>
          <a:xfrm>
            <a:off x="6356517" y="5503341"/>
            <a:ext cx="1060704" cy="68700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이등변 삼각형 22"/>
          <p:cNvSpPr/>
          <p:nvPr userDrawn="1"/>
        </p:nvSpPr>
        <p:spPr>
          <a:xfrm>
            <a:off x="6889975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이등변 삼각형 23"/>
          <p:cNvSpPr/>
          <p:nvPr userDrawn="1"/>
        </p:nvSpPr>
        <p:spPr>
          <a:xfrm>
            <a:off x="7411009" y="5503341"/>
            <a:ext cx="1060704" cy="687003"/>
          </a:xfrm>
          <a:prstGeom prst="triangle">
            <a:avLst/>
          </a:prstGeom>
          <a:solidFill>
            <a:srgbClr val="00206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이등변 삼각형 24"/>
          <p:cNvSpPr/>
          <p:nvPr userDrawn="1"/>
        </p:nvSpPr>
        <p:spPr>
          <a:xfrm>
            <a:off x="7944467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이등변 삼각형 25"/>
          <p:cNvSpPr/>
          <p:nvPr userDrawn="1"/>
        </p:nvSpPr>
        <p:spPr>
          <a:xfrm>
            <a:off x="8479536" y="5503341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이등변 삼각형 26"/>
          <p:cNvSpPr/>
          <p:nvPr userDrawn="1"/>
        </p:nvSpPr>
        <p:spPr>
          <a:xfrm>
            <a:off x="9012994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이등변 삼각형 27"/>
          <p:cNvSpPr/>
          <p:nvPr userDrawn="1"/>
        </p:nvSpPr>
        <p:spPr>
          <a:xfrm>
            <a:off x="9548063" y="5503341"/>
            <a:ext cx="1060704" cy="687003"/>
          </a:xfrm>
          <a:prstGeom prst="triangle">
            <a:avLst/>
          </a:prstGeom>
          <a:solidFill>
            <a:srgbClr val="00206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이등변 삼각형 28"/>
          <p:cNvSpPr/>
          <p:nvPr userDrawn="1"/>
        </p:nvSpPr>
        <p:spPr>
          <a:xfrm>
            <a:off x="10081521" y="6190344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이등변 삼각형 29"/>
          <p:cNvSpPr/>
          <p:nvPr userDrawn="1"/>
        </p:nvSpPr>
        <p:spPr>
          <a:xfrm>
            <a:off x="10616590" y="5503341"/>
            <a:ext cx="1060704" cy="68700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이등변 삼각형 30"/>
          <p:cNvSpPr/>
          <p:nvPr userDrawn="1"/>
        </p:nvSpPr>
        <p:spPr>
          <a:xfrm>
            <a:off x="11150048" y="6190344"/>
            <a:ext cx="1060704" cy="687003"/>
          </a:xfrm>
          <a:prstGeom prst="triangle">
            <a:avLst/>
          </a:prstGeom>
          <a:solidFill>
            <a:srgbClr val="00206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이등변 삼각형 31"/>
          <p:cNvSpPr/>
          <p:nvPr userDrawn="1"/>
        </p:nvSpPr>
        <p:spPr>
          <a:xfrm>
            <a:off x="11680400" y="5503341"/>
            <a:ext cx="1060704" cy="687003"/>
          </a:xfrm>
          <a:prstGeom prst="triangle">
            <a:avLst/>
          </a:prstGeom>
          <a:solidFill>
            <a:srgbClr val="00206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이등변 삼각형 32"/>
          <p:cNvSpPr/>
          <p:nvPr userDrawn="1"/>
        </p:nvSpPr>
        <p:spPr>
          <a:xfrm>
            <a:off x="-538175" y="6190344"/>
            <a:ext cx="1060704" cy="687003"/>
          </a:xfrm>
          <a:prstGeom prst="triangle">
            <a:avLst/>
          </a:prstGeom>
          <a:solidFill>
            <a:srgbClr val="00206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2715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4A0312AB-F7A1-41F8-8EB7-DA3E25BB2F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2384F05-890A-4DB0-95BF-7C7C0C589E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8574"/>
            <a:ext cx="12191999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096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이등변 삼각형 9"/>
          <p:cNvSpPr/>
          <p:nvPr userDrawn="1"/>
        </p:nvSpPr>
        <p:spPr>
          <a:xfrm>
            <a:off x="7944467" y="6190344"/>
            <a:ext cx="1060704" cy="68700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이등변 삼각형 10"/>
          <p:cNvSpPr/>
          <p:nvPr userDrawn="1"/>
        </p:nvSpPr>
        <p:spPr>
          <a:xfrm>
            <a:off x="8479536" y="5503341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이등변 삼각형 11"/>
          <p:cNvSpPr/>
          <p:nvPr userDrawn="1"/>
        </p:nvSpPr>
        <p:spPr>
          <a:xfrm>
            <a:off x="9012994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이등변 삼각형 12"/>
          <p:cNvSpPr/>
          <p:nvPr userDrawn="1"/>
        </p:nvSpPr>
        <p:spPr>
          <a:xfrm>
            <a:off x="9548063" y="5503341"/>
            <a:ext cx="1060704" cy="68700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이등변 삼각형 13"/>
          <p:cNvSpPr/>
          <p:nvPr userDrawn="1"/>
        </p:nvSpPr>
        <p:spPr>
          <a:xfrm>
            <a:off x="10081521" y="6190344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이등변 삼각형 14"/>
          <p:cNvSpPr/>
          <p:nvPr userDrawn="1"/>
        </p:nvSpPr>
        <p:spPr>
          <a:xfrm>
            <a:off x="10616590" y="5503341"/>
            <a:ext cx="1060704" cy="68700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이등변 삼각형 15"/>
          <p:cNvSpPr/>
          <p:nvPr userDrawn="1"/>
        </p:nvSpPr>
        <p:spPr>
          <a:xfrm>
            <a:off x="11150048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이등변 삼각형 16"/>
          <p:cNvSpPr/>
          <p:nvPr userDrawn="1"/>
        </p:nvSpPr>
        <p:spPr>
          <a:xfrm>
            <a:off x="11680400" y="5503341"/>
            <a:ext cx="1060704" cy="68700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6" name="그룹 25"/>
          <p:cNvGrpSpPr/>
          <p:nvPr userDrawn="1"/>
        </p:nvGrpSpPr>
        <p:grpSpPr>
          <a:xfrm rot="10800000">
            <a:off x="-549104" y="-14514"/>
            <a:ext cx="4796637" cy="1374006"/>
            <a:chOff x="8096867" y="5655741"/>
            <a:chExt cx="4796637" cy="1374006"/>
          </a:xfrm>
        </p:grpSpPr>
        <p:sp>
          <p:nvSpPr>
            <p:cNvPr id="18" name="이등변 삼각형 17"/>
            <p:cNvSpPr/>
            <p:nvPr userDrawn="1"/>
          </p:nvSpPr>
          <p:spPr>
            <a:xfrm>
              <a:off x="8096867" y="6342744"/>
              <a:ext cx="1060704" cy="6870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9" name="이등변 삼각형 18"/>
            <p:cNvSpPr/>
            <p:nvPr userDrawn="1"/>
          </p:nvSpPr>
          <p:spPr>
            <a:xfrm>
              <a:off x="8631936" y="5655741"/>
              <a:ext cx="1060704" cy="687003"/>
            </a:xfrm>
            <a:prstGeom prst="triangle">
              <a:avLst/>
            </a:prstGeom>
            <a:solidFill>
              <a:srgbClr val="5BB6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0" name="이등변 삼각형 19"/>
            <p:cNvSpPr/>
            <p:nvPr userDrawn="1"/>
          </p:nvSpPr>
          <p:spPr>
            <a:xfrm>
              <a:off x="9165394" y="6342744"/>
              <a:ext cx="1060704" cy="687003"/>
            </a:xfrm>
            <a:prstGeom prst="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1" name="이등변 삼각형 20"/>
            <p:cNvSpPr/>
            <p:nvPr userDrawn="1"/>
          </p:nvSpPr>
          <p:spPr>
            <a:xfrm>
              <a:off x="9700463" y="5655741"/>
              <a:ext cx="1060704" cy="6870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2" name="이등변 삼각형 21"/>
            <p:cNvSpPr/>
            <p:nvPr userDrawn="1"/>
          </p:nvSpPr>
          <p:spPr>
            <a:xfrm>
              <a:off x="10233921" y="6342744"/>
              <a:ext cx="1060704" cy="687003"/>
            </a:xfrm>
            <a:prstGeom prst="triangle">
              <a:avLst/>
            </a:prstGeom>
            <a:solidFill>
              <a:srgbClr val="5BB6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3" name="이등변 삼각형 22"/>
            <p:cNvSpPr/>
            <p:nvPr userDrawn="1"/>
          </p:nvSpPr>
          <p:spPr>
            <a:xfrm>
              <a:off x="10768990" y="5655741"/>
              <a:ext cx="1060704" cy="687003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4" name="이등변 삼각형 23"/>
            <p:cNvSpPr/>
            <p:nvPr userDrawn="1"/>
          </p:nvSpPr>
          <p:spPr>
            <a:xfrm>
              <a:off x="11302448" y="6342744"/>
              <a:ext cx="1060704" cy="687003"/>
            </a:xfrm>
            <a:prstGeom prst="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5" name="이등변 삼각형 24"/>
            <p:cNvSpPr/>
            <p:nvPr userDrawn="1"/>
          </p:nvSpPr>
          <p:spPr>
            <a:xfrm>
              <a:off x="11832800" y="5655741"/>
              <a:ext cx="1060704" cy="6870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7680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554182" y="504010"/>
            <a:ext cx="11083636" cy="29929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5" b="18867"/>
          <a:stretch/>
        </p:blipFill>
        <p:spPr>
          <a:xfrm>
            <a:off x="468324" y="131452"/>
            <a:ext cx="1123304" cy="303912"/>
          </a:xfrm>
          <a:prstGeom prst="rect">
            <a:avLst/>
          </a:prstGeom>
        </p:spPr>
      </p:pic>
      <p:sp>
        <p:nvSpPr>
          <p:cNvPr id="5" name="직사각형 4"/>
          <p:cNvSpPr/>
          <p:nvPr userDrawn="1"/>
        </p:nvSpPr>
        <p:spPr>
          <a:xfrm>
            <a:off x="8199293" y="227011"/>
            <a:ext cx="34385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2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2019 </a:t>
            </a:r>
            <a:r>
              <a:rPr lang="ko-KR" altLang="en-US" sz="12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서울시 학생치과주치의 사업 </a:t>
            </a:r>
            <a:endParaRPr lang="en-US" altLang="ko-KR" sz="1200" b="1" spc="-1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10774424" y="6356350"/>
            <a:ext cx="8619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D0D5943F-C184-40FC-9E2F-03D734F702C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8550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148046" y="358171"/>
            <a:ext cx="11982993" cy="507391"/>
          </a:xfrm>
          <a:prstGeom prst="rect">
            <a:avLst/>
          </a:prstGeom>
          <a:solidFill>
            <a:srgbClr val="3B4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 userDrawn="1"/>
        </p:nvSpPr>
        <p:spPr>
          <a:xfrm>
            <a:off x="6965132" y="901837"/>
            <a:ext cx="5165907" cy="58196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11138460" y="6356350"/>
            <a:ext cx="8619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D0D5943F-C184-40FC-9E2F-03D734F702C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3" y="8709"/>
            <a:ext cx="1341118" cy="34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194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552739" y="394446"/>
            <a:ext cx="11083636" cy="46466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10774424" y="6356350"/>
            <a:ext cx="8619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D0D5943F-C184-40FC-9E2F-03D734F702C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7685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D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이등변 삼각형 3"/>
          <p:cNvSpPr/>
          <p:nvPr userDrawn="1"/>
        </p:nvSpPr>
        <p:spPr>
          <a:xfrm>
            <a:off x="7944467" y="6190344"/>
            <a:ext cx="1060704" cy="68700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이등변 삼각형 4"/>
          <p:cNvSpPr/>
          <p:nvPr userDrawn="1"/>
        </p:nvSpPr>
        <p:spPr>
          <a:xfrm>
            <a:off x="8479536" y="5503341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이등변 삼각형 5"/>
          <p:cNvSpPr/>
          <p:nvPr userDrawn="1"/>
        </p:nvSpPr>
        <p:spPr>
          <a:xfrm>
            <a:off x="9012994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이등변 삼각형 6"/>
          <p:cNvSpPr/>
          <p:nvPr userDrawn="1"/>
        </p:nvSpPr>
        <p:spPr>
          <a:xfrm>
            <a:off x="9548063" y="5503341"/>
            <a:ext cx="1060704" cy="68700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이등변 삼각형 7"/>
          <p:cNvSpPr/>
          <p:nvPr userDrawn="1"/>
        </p:nvSpPr>
        <p:spPr>
          <a:xfrm>
            <a:off x="10081521" y="6190344"/>
            <a:ext cx="1060704" cy="687003"/>
          </a:xfrm>
          <a:prstGeom prst="triangle">
            <a:avLst/>
          </a:prstGeom>
          <a:solidFill>
            <a:srgbClr val="5BB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이등변 삼각형 8"/>
          <p:cNvSpPr/>
          <p:nvPr userDrawn="1"/>
        </p:nvSpPr>
        <p:spPr>
          <a:xfrm>
            <a:off x="10616590" y="5503341"/>
            <a:ext cx="1060704" cy="68700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이등변 삼각형 9"/>
          <p:cNvSpPr/>
          <p:nvPr userDrawn="1"/>
        </p:nvSpPr>
        <p:spPr>
          <a:xfrm>
            <a:off x="11150048" y="6190344"/>
            <a:ext cx="1060704" cy="687003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이등변 삼각형 10"/>
          <p:cNvSpPr/>
          <p:nvPr userDrawn="1"/>
        </p:nvSpPr>
        <p:spPr>
          <a:xfrm>
            <a:off x="11680400" y="5503341"/>
            <a:ext cx="1060704" cy="68700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2" name="그룹 11"/>
          <p:cNvGrpSpPr/>
          <p:nvPr userDrawn="1"/>
        </p:nvGrpSpPr>
        <p:grpSpPr>
          <a:xfrm rot="10800000">
            <a:off x="-549104" y="-14514"/>
            <a:ext cx="4796637" cy="1374006"/>
            <a:chOff x="8096867" y="5655741"/>
            <a:chExt cx="4796637" cy="1374006"/>
          </a:xfrm>
        </p:grpSpPr>
        <p:sp>
          <p:nvSpPr>
            <p:cNvPr id="13" name="이등변 삼각형 12"/>
            <p:cNvSpPr/>
            <p:nvPr userDrawn="1"/>
          </p:nvSpPr>
          <p:spPr>
            <a:xfrm>
              <a:off x="8096867" y="6342744"/>
              <a:ext cx="1060704" cy="6870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4" name="이등변 삼각형 13"/>
            <p:cNvSpPr/>
            <p:nvPr userDrawn="1"/>
          </p:nvSpPr>
          <p:spPr>
            <a:xfrm>
              <a:off x="8631936" y="5655741"/>
              <a:ext cx="1060704" cy="687003"/>
            </a:xfrm>
            <a:prstGeom prst="triangle">
              <a:avLst/>
            </a:prstGeom>
            <a:solidFill>
              <a:srgbClr val="5BB6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이등변 삼각형 14"/>
            <p:cNvSpPr/>
            <p:nvPr userDrawn="1"/>
          </p:nvSpPr>
          <p:spPr>
            <a:xfrm>
              <a:off x="9165394" y="6342744"/>
              <a:ext cx="1060704" cy="687003"/>
            </a:xfrm>
            <a:prstGeom prst="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6" name="이등변 삼각형 15"/>
            <p:cNvSpPr/>
            <p:nvPr userDrawn="1"/>
          </p:nvSpPr>
          <p:spPr>
            <a:xfrm>
              <a:off x="9700463" y="5655741"/>
              <a:ext cx="1060704" cy="6870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7" name="이등변 삼각형 16"/>
            <p:cNvSpPr/>
            <p:nvPr userDrawn="1"/>
          </p:nvSpPr>
          <p:spPr>
            <a:xfrm>
              <a:off x="10233921" y="6342744"/>
              <a:ext cx="1060704" cy="687003"/>
            </a:xfrm>
            <a:prstGeom prst="triangle">
              <a:avLst/>
            </a:prstGeom>
            <a:solidFill>
              <a:srgbClr val="5BB6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8" name="이등변 삼각형 17"/>
            <p:cNvSpPr/>
            <p:nvPr userDrawn="1"/>
          </p:nvSpPr>
          <p:spPr>
            <a:xfrm>
              <a:off x="10768990" y="5655741"/>
              <a:ext cx="1060704" cy="687003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9" name="이등변 삼각형 18"/>
            <p:cNvSpPr/>
            <p:nvPr userDrawn="1"/>
          </p:nvSpPr>
          <p:spPr>
            <a:xfrm>
              <a:off x="11302448" y="6342744"/>
              <a:ext cx="1060704" cy="687003"/>
            </a:xfrm>
            <a:prstGeom prst="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0" name="이등변 삼각형 19"/>
            <p:cNvSpPr/>
            <p:nvPr userDrawn="1"/>
          </p:nvSpPr>
          <p:spPr>
            <a:xfrm>
              <a:off x="11832800" y="5655741"/>
              <a:ext cx="1060704" cy="6870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0208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bg>
      <p:bgPr>
        <a:solidFill>
          <a:srgbClr val="DC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29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6FEA99-7A73-42C5-A333-FB998EE085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3EBAA96-EE69-4EFD-BEC0-C49AF92640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98503F-9473-45F2-9CB9-CD8B95873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9DC419-3CF8-4D9A-8AA7-BCB434C0B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2C52798-FD6D-4F06-BA13-F8213AE14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7972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0C2377-6913-4CA6-8F3D-A43A0CA16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BEED48-AE43-4241-BB96-B11EF1EBDB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E073FB-6A16-4E9D-95CE-1A63697C6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F779FE5-FBB0-4F41-8889-88BB3B7D9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2650D3-1270-406A-AFF5-3BBEF9FDE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3904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3E6AA9-D354-4B01-B9A8-F58458EB5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0B87874-1FC9-45FE-86EE-97561B5A78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FB9517-1018-43A5-9017-967CC24B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703E7-A0CB-4C13-8AB4-6DEF2BF2F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F09D11-FE68-4CC9-BEEF-948D2878C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792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62FCC4-B669-44CE-890A-7867B64FF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E5E85FE-48A8-4660-9F94-361B305A1B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DE0B361-9F5A-4DD5-A0A8-BE63813C86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DAC42DA-CD00-4157-BEB4-C9C1ACF3A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380A740-AE36-4E00-97EC-9886BB298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239DFF4-24DC-4FB9-A89E-BA6D8646F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23783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7E8A31-5C53-409A-9B1C-35C93326D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E9E6012-DCA8-4351-A638-AA08556B17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E35618E-4D08-44AE-8DF9-C67528A8CB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6EBF031-9566-42B5-A9AE-DE20897489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A2101CB-C4E4-4149-B15E-21E607BF40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52B1B0C-6E06-4927-B93E-010693CEF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2863171-49CC-4120-A3E5-8F17CCEEB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CB0D0B8-BC9B-4A82-9064-C54343D31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91347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245844-CB4A-4178-B065-EB47CFC35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8BC9F5D-89D2-473B-B4BB-0AC9068B8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48160B2-97F6-4C5B-BF39-4F1314395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25A7EEE-CCF4-4188-BC84-58951CC21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7548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9F7A926-640A-4D9F-AABC-FB28962B2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1216AA3-C051-49C3-B700-454CEA6A3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0F096F8-2CEA-4E92-B5FF-53CA5C066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81719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014EDC-5654-4BF7-8FA1-7C50DAC93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4E2905E-BC79-47C0-8A55-DD56D6526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EF01EF7-EAAF-4EB5-B82A-602D6B87AE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A283061-C39A-469D-8072-CBF3C5593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3704C2E-A8B8-4068-BB91-7CEDF42B7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81F80E6-3EB5-4FA2-BF64-D5A988882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77269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69A82F-A5C0-4796-98B0-4093BAF1B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B992313-AC78-4AC7-B52E-BFA6169C1C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1A7388F-915F-40EB-8602-679C875B5A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2CD11B9-5309-498C-A33C-F18A63872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0C68BC1-AB44-4485-BD32-7D96F427D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BC85447-108D-4500-BF63-81F1C7C8A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342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97C615-0E49-4916-A511-67E57E42D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CCF6A40-D869-45EC-AB35-4C7546C3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ED1AA77-F130-49D3-B46D-C917F010B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E798FF6-9BEA-43B4-86E6-7954194B9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1D32C4C-E8E3-4991-98FB-687CBA220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27375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A693CB4-F53C-4BE7-80B0-8825C4797E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93E2E3F-6F2C-4C65-95C1-D5B1CC5840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F9EF03-A5B4-4008-83B8-87D91A304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E45618-D4E9-4785-B7F3-543536EC6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0DCD42-4C52-431E-8B4F-297620D3C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06161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48DD41-891D-4BB4-B5EF-BD50F4AA9F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F7733C0-8575-422B-8504-6FDB556807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0CF5AE-FD92-40C4-A11E-D84B3E1C4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01D7A1-6525-4923-A890-820A978B2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4531E78-DFBF-428B-878D-A9BD6B4D1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43024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9FCBF9-E7E8-421E-99DA-DB15371DE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87C7C40-EA54-4CFB-9D2A-C88A262B9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510E65E-8377-4CC6-BD8D-1C2D64215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A4A1D3-9BCF-44D7-8C14-773B954D9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8BD870D-771C-426D-A03E-668D4DBB0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5786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3B2AC3-FB29-4DC9-9EC6-00C06A66B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D583FF2-4AF1-4EF5-A7C4-F206436602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D29C28-87A5-4FA4-97D4-257A815E8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58A82B5-7C35-4370-BC4F-5DC6F15A0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1A0A88-6616-47EC-835D-16E74BBB2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85325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4DE1BC-7383-42E3-9372-7443FFA81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9756A6C-229B-4BC2-8C77-2305E5E6AA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E8EA5EC-9D4C-4F5D-BB98-53704091E2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4A88226-6EE2-47B4-BBC3-86AD8CAAE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4AC0FE5-5C36-4978-AB71-E2AC130B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D65872-ED04-466E-9DB8-459764306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6479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1E84A2-3083-4DDD-AA09-523429B63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FFE9325-B7C1-4C5A-9369-079F27992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F847648-CDD8-4D9A-B66F-540334BFF0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4078D19-7351-4505-A9BF-BA9D965226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DD0E7F3-62AE-4F61-89AA-178B74D6AC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F3BC7E4-5A89-4F52-9A92-B0B67C862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508B7ED-273F-4DC2-8456-11369FA16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577B1D9-5064-422B-B96E-CB78800AA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54286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2A0F6C-FD6D-4EA6-998D-348B92F00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BD524BA-F53E-4053-A08B-7E65E6211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27D8EBD-C984-48A4-BAB3-A9F8227D0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3219C17-BD0F-41AE-9670-41502CC4C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6255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86BA3E5-B412-484B-BB9A-4A753C746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47B4E70F-A956-447C-BF93-2A5F84E96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39B3415-38C6-4179-AF33-427E0DCA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04116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B7CFE8-58A3-40AA-86D0-69FDD0394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1189FE0-41B7-49E6-BDBF-035BA7DD7F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5067E79-21CA-493B-B8A0-9CE2BAB1CE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45DFE1-DAA2-4402-BFE7-67E872F84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2EBD561-AEEA-408E-9933-E919A482D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049A521-E85A-4B26-9758-3D994D940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67569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F1604A-F0DB-46DD-A28F-716DDACAA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12FE3DE-C63B-4D47-8003-7A12283ECA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08CAFA3-DD6B-4657-BAB6-2FC64AD977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0322D31-5317-44D7-BB47-6A2D00DE8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3D9FDFF-F251-49C7-8AD3-C040EF867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E50C17E-0F80-43DC-BE9C-993906A08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33354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5C4D83F-D812-4A6D-90A6-F8E2D82AF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28096DC-8844-4C87-8ED9-EB7E021AD2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3FCD52A-6547-4DA2-994D-C2CFCE19B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DD4739-C52D-40F2-8EF1-F03F0CFE4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0B3ACFC-0D5D-486B-9D49-7FFC1DD24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01986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1B4916F-1CF3-40CE-952C-122EFBD188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78C5D7D-C939-4146-BE4B-0C4EA77CC7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86566B5-00C6-468B-9654-6DDB55104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EEDB813-B91F-4851-B31D-D95B97BD8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0F0B985-7719-42BA-813E-C050774E8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863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10774424" y="6356350"/>
            <a:ext cx="8619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D0D5943F-C184-40FC-9E2F-03D734F702C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1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7" r:id="rId2"/>
    <p:sldLayoutId id="2147483649" r:id="rId3"/>
    <p:sldLayoutId id="2147483651" r:id="rId4"/>
    <p:sldLayoutId id="2147483654" r:id="rId5"/>
    <p:sldLayoutId id="2147483680" r:id="rId6"/>
    <p:sldLayoutId id="2147483652" r:id="rId7"/>
    <p:sldLayoutId id="2147483653" r:id="rId8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1D05A97-A363-45A2-9A74-748DF575B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0F8AC79-2FD3-4866-B0C1-3056AFA8F7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FAF674F-05A5-415F-A4BF-EE6DBAA9E2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76EF7-C593-4C5A-ACE5-D3B81247F7D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B0D82E1-FEAA-4A49-8149-3C12CB905E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CEEF986-5150-443A-9639-75B65F041A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C8E00-C936-421F-9DB0-A8CDE14639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6244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AC5B441-D7B0-4E83-BDEA-12D421CE7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A211557-19E2-452A-BFB0-80CACF518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688A79-2A15-4CB1-9CB6-EFF5B305BE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0BAEA-6A9D-4065-8455-C764457F307D}" type="datetimeFigureOut">
              <a:rPr lang="ko-KR" altLang="en-US" smtClean="0"/>
              <a:t>2020-12-07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DEF20C0-D462-4287-AE30-A601D2ACE2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C4EDD4-73CC-49A5-AEC0-36CEE799B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95217-BFE8-4923-8C5D-443CBEA5597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7767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FDA0C4D-7863-4610-81C8-A6E3CE7B6E21}"/>
              </a:ext>
            </a:extLst>
          </p:cNvPr>
          <p:cNvSpPr txBox="1"/>
          <p:nvPr/>
        </p:nvSpPr>
        <p:spPr>
          <a:xfrm>
            <a:off x="193516" y="1166143"/>
            <a:ext cx="59747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b="1">
                <a:solidFill>
                  <a:srgbClr val="012E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B Bold" panose="02020803020101020101" pitchFamily="18" charset="-127"/>
                <a:ea typeface="경기천년제목B Bold" panose="02020803020101020101" pitchFamily="18" charset="-127"/>
              </a:rPr>
              <a:t>이용자 매뉴얼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367E1C8-F58C-458C-80A0-CB1357FABBB0}"/>
              </a:ext>
            </a:extLst>
          </p:cNvPr>
          <p:cNvSpPr/>
          <p:nvPr/>
        </p:nvSpPr>
        <p:spPr>
          <a:xfrm flipV="1">
            <a:off x="193516" y="2324628"/>
            <a:ext cx="11786980" cy="45719"/>
          </a:xfrm>
          <a:prstGeom prst="rect">
            <a:avLst/>
          </a:prstGeom>
          <a:solidFill>
            <a:srgbClr val="3B4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DA0C4D-7863-4610-81C8-A6E3CE7B6E21}"/>
              </a:ext>
            </a:extLst>
          </p:cNvPr>
          <p:cNvSpPr txBox="1"/>
          <p:nvPr/>
        </p:nvSpPr>
        <p:spPr>
          <a:xfrm>
            <a:off x="193516" y="142537"/>
            <a:ext cx="5521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chemeClr val="bg2">
                    <a:lumMod val="25000"/>
                  </a:schemeClr>
                </a:solidFill>
                <a:latin typeface="경기천년제목B Bold" panose="02020803020101020101" pitchFamily="18" charset="-127"/>
                <a:ea typeface="경기천년제목B Bold" panose="02020803020101020101" pitchFamily="18" charset="-127"/>
              </a:rPr>
              <a:t>경기도 사회복지시설 모니터링 온라인 시스템</a:t>
            </a:r>
            <a:endParaRPr lang="ko-KR" altLang="en-US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B Bold" panose="02020803020101020101" pitchFamily="18" charset="-127"/>
              <a:ea typeface="경기천년제목B Bold" panose="020208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205" y="6295736"/>
            <a:ext cx="1467455" cy="382382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64926" y="217275"/>
            <a:ext cx="8786380" cy="11264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800" b="1" kern="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「감염병 관리 일일보고」 작성을 위한</a:t>
            </a:r>
            <a:endParaRPr lang="ko-KR" altLang="en-US" sz="4800" b="1" kern="0" spc="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5351" y="2450487"/>
            <a:ext cx="5063309" cy="380345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7097" y="-9997"/>
            <a:ext cx="1041841" cy="159180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517356" y="842977"/>
            <a:ext cx="1381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rgbClr val="A6D8C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이용자</a:t>
            </a:r>
            <a:endParaRPr lang="en-US" altLang="ko-KR" b="1" dirty="0">
              <a:solidFill>
                <a:srgbClr val="A6D8CD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algn="ctr"/>
            <a:r>
              <a:rPr lang="ko-KR" altLang="en-US" b="1" dirty="0">
                <a:solidFill>
                  <a:srgbClr val="A6D8C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매뉴얼</a:t>
            </a:r>
          </a:p>
        </p:txBody>
      </p:sp>
    </p:spTree>
    <p:extLst>
      <p:ext uri="{BB962C8B-B14F-4D97-AF65-F5344CB8AC3E}">
        <p14:creationId xmlns:p14="http://schemas.microsoft.com/office/powerpoint/2010/main" val="2294141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252" y="147484"/>
            <a:ext cx="11021961" cy="67105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30536" y="1135480"/>
            <a:ext cx="530145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>
                <a:solidFill>
                  <a:srgbClr val="012E93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이용전 안내 사항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1267440" y="2366416"/>
            <a:ext cx="2042909" cy="523220"/>
            <a:chOff x="411879" y="1660237"/>
            <a:chExt cx="2042909" cy="523220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1879" y="1733549"/>
              <a:ext cx="466725" cy="438150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957262" y="1660237"/>
              <a:ext cx="149752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dirty="0">
                  <a:solidFill>
                    <a:schemeClr val="bg2">
                      <a:lumMod val="25000"/>
                    </a:schemeClr>
                  </a:solidFill>
                  <a:latin typeface="경기천년제목 Bold" panose="02020803020101020101" pitchFamily="18" charset="-127"/>
                  <a:ea typeface="경기천년제목 Bold" panose="02020803020101020101" pitchFamily="18" charset="-127"/>
                </a:rPr>
                <a:t>사이트 </a:t>
              </a:r>
              <a:r>
                <a:rPr lang="en-US" altLang="ko-KR" sz="2800" dirty="0">
                  <a:solidFill>
                    <a:schemeClr val="bg2">
                      <a:lumMod val="25000"/>
                    </a:schemeClr>
                  </a:solidFill>
                  <a:latin typeface="경기천년제목 Bold" panose="02020803020101020101" pitchFamily="18" charset="-127"/>
                  <a:ea typeface="경기천년제목 Bold" panose="02020803020101020101" pitchFamily="18" charset="-127"/>
                </a:rPr>
                <a:t> </a:t>
              </a:r>
              <a:r>
                <a:rPr lang="ko-KR" altLang="en-US" sz="2800" dirty="0">
                  <a:solidFill>
                    <a:schemeClr val="bg2">
                      <a:lumMod val="25000"/>
                    </a:schemeClr>
                  </a:solidFill>
                  <a:latin typeface="경기천년제목 Bold" panose="02020803020101020101" pitchFamily="18" charset="-127"/>
                  <a:ea typeface="경기천년제목 Bold" panose="02020803020101020101" pitchFamily="18" charset="-127"/>
                </a:rPr>
                <a:t>  </a:t>
              </a:r>
            </a:p>
          </p:txBody>
        </p:sp>
      </p:grpSp>
      <p:sp>
        <p:nvSpPr>
          <p:cNvPr id="8" name="직사각형 7"/>
          <p:cNvSpPr/>
          <p:nvPr/>
        </p:nvSpPr>
        <p:spPr>
          <a:xfrm>
            <a:off x="2939695" y="2089080"/>
            <a:ext cx="3318537" cy="781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32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www.ggltcf.or.kr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52EAA4A5-9BF7-4161-9F84-19CE38E20EDE}"/>
              </a:ext>
            </a:extLst>
          </p:cNvPr>
          <p:cNvGrpSpPr/>
          <p:nvPr/>
        </p:nvGrpSpPr>
        <p:grpSpPr>
          <a:xfrm>
            <a:off x="1267440" y="2979522"/>
            <a:ext cx="3726062" cy="523220"/>
            <a:chOff x="411879" y="1660237"/>
            <a:chExt cx="3726062" cy="523220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B8A5CD61-AC94-49D8-86EE-EC34F741CB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1879" y="1733549"/>
              <a:ext cx="466725" cy="438150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1F8A34C-3B0B-4FD6-AAC2-538D4EC36002}"/>
                </a:ext>
              </a:extLst>
            </p:cNvPr>
            <p:cNvSpPr txBox="1"/>
            <p:nvPr/>
          </p:nvSpPr>
          <p:spPr>
            <a:xfrm>
              <a:off x="957262" y="1660237"/>
              <a:ext cx="318067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dirty="0">
                  <a:solidFill>
                    <a:schemeClr val="bg2">
                      <a:lumMod val="25000"/>
                    </a:schemeClr>
                  </a:solidFill>
                  <a:latin typeface="경기천년제목 Bold" panose="02020803020101020101" pitchFamily="18" charset="-127"/>
                  <a:ea typeface="경기천년제목 Bold" panose="02020803020101020101" pitchFamily="18" charset="-127"/>
                </a:rPr>
                <a:t>시스템 관련 문의사항</a:t>
              </a:r>
            </a:p>
          </p:txBody>
        </p:sp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C57097C-D47D-4263-8C4C-8391E91138B9}"/>
              </a:ext>
            </a:extLst>
          </p:cNvPr>
          <p:cNvSpPr/>
          <p:nvPr/>
        </p:nvSpPr>
        <p:spPr>
          <a:xfrm>
            <a:off x="4929559" y="2803712"/>
            <a:ext cx="5362365" cy="3453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2800" b="1" kern="0" dirty="0" err="1">
                <a:latin typeface="경기천년제목 Medium" panose="02020603020101020101" pitchFamily="18" charset="-127"/>
                <a:ea typeface="경기천년제목M Medium" panose="02020603020101020101"/>
              </a:rPr>
              <a:t>경기도공공보건의료지원단</a:t>
            </a:r>
            <a:endParaRPr lang="en-US" altLang="ko-KR" sz="2800" b="1" kern="0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sz="2800" b="1" kern="0" dirty="0" err="1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박현춘</a:t>
            </a:r>
            <a:r>
              <a:rPr lang="en-US" altLang="ko-KR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</a:t>
            </a:r>
            <a:r>
              <a:rPr lang="ko-KR" altLang="en-US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주임연구원 </a:t>
            </a:r>
            <a:r>
              <a:rPr lang="en-US" altLang="ko-KR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031-738-0286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sz="2800" b="1" kern="0" dirty="0" err="1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정용선</a:t>
            </a:r>
            <a:r>
              <a:rPr lang="ko-KR" altLang="en-US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주임연구원 </a:t>
            </a:r>
            <a:r>
              <a:rPr lang="en-US" altLang="ko-KR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031-738-0283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정수경 주임연구원 </a:t>
            </a:r>
            <a:r>
              <a:rPr lang="en-US" altLang="ko-KR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031-738-0285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sz="2800" b="1" kern="0" dirty="0" err="1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정효선</a:t>
            </a:r>
            <a:r>
              <a:rPr lang="ko-KR" altLang="en-US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책임연구원 </a:t>
            </a:r>
            <a:r>
              <a:rPr lang="en-US" altLang="ko-KR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031-738-0284</a:t>
            </a:r>
            <a:r>
              <a:rPr lang="ko-KR" altLang="en-US" sz="2800" b="1" kern="0" dirty="0">
                <a:solidFill>
                  <a:srgbClr val="285FDE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</a:t>
            </a:r>
            <a:endParaRPr lang="en-US" altLang="ko-KR" sz="2800" b="1" kern="0" dirty="0">
              <a:solidFill>
                <a:srgbClr val="285FDE"/>
              </a:solidFill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</p:spTree>
    <p:extLst>
      <p:ext uri="{BB962C8B-B14F-4D97-AF65-F5344CB8AC3E}">
        <p14:creationId xmlns:p14="http://schemas.microsoft.com/office/powerpoint/2010/main" val="1339399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D367E1C8-F58C-458C-80A0-CB1357FABBB0}"/>
              </a:ext>
            </a:extLst>
          </p:cNvPr>
          <p:cNvSpPr/>
          <p:nvPr/>
        </p:nvSpPr>
        <p:spPr>
          <a:xfrm>
            <a:off x="0" y="156490"/>
            <a:ext cx="12192000" cy="964387"/>
          </a:xfrm>
          <a:prstGeom prst="rect">
            <a:avLst/>
          </a:prstGeom>
          <a:solidFill>
            <a:srgbClr val="3B4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D367E1C8-F58C-458C-80A0-CB1357FABBB0}"/>
              </a:ext>
            </a:extLst>
          </p:cNvPr>
          <p:cNvSpPr/>
          <p:nvPr/>
        </p:nvSpPr>
        <p:spPr>
          <a:xfrm>
            <a:off x="0" y="156490"/>
            <a:ext cx="98323" cy="964387"/>
          </a:xfrm>
          <a:prstGeom prst="rect">
            <a:avLst/>
          </a:prstGeom>
          <a:solidFill>
            <a:srgbClr val="3B4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8323" y="105214"/>
            <a:ext cx="173156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목 차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8197" y="1605401"/>
            <a:ext cx="3998210" cy="54661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en-US" altLang="ko-KR" sz="3600" b="1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</a:t>
            </a:r>
            <a:r>
              <a:rPr lang="ko-KR" altLang="en-US" sz="3600" b="1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신규가입</a:t>
            </a:r>
            <a:endParaRPr lang="en-US" altLang="ko-KR" sz="3600" b="1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sz="3600" b="1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일일보고 등록하기</a:t>
            </a:r>
            <a:endParaRPr lang="en-US" altLang="ko-KR" sz="3600" b="1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sz="3600" b="1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일일보고 수정하기</a:t>
            </a:r>
            <a:endParaRPr lang="en-US" altLang="ko-KR" sz="3600" b="1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lang="en-US" altLang="ko-KR" sz="3600" b="1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lang="en-US" altLang="ko-KR" sz="3600" b="1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357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신규가입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63E041-BC12-41C1-AD6F-F1908EAEBD08}"/>
              </a:ext>
            </a:extLst>
          </p:cNvPr>
          <p:cNvSpPr txBox="1"/>
          <p:nvPr/>
        </p:nvSpPr>
        <p:spPr>
          <a:xfrm>
            <a:off x="6985771" y="1498216"/>
            <a:ext cx="527949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&lt;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요양시설 모니터링 및 감시체계</a:t>
            </a:r>
            <a:r>
              <a:rPr lang="en-US" altLang="ko-KR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&gt; </a:t>
            </a:r>
          </a:p>
          <a:p>
            <a:endParaRPr lang="en-US" altLang="ko-KR" dirty="0"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  <a:p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홈페이지 접속 후 </a:t>
            </a:r>
            <a:endParaRPr lang="en-US" altLang="ko-KR" dirty="0"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  <a:p>
            <a:endParaRPr lang="en-US" altLang="ko-KR" dirty="0"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 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신규가입 클릭 </a:t>
            </a:r>
            <a:endParaRPr lang="en-US" altLang="ko-KR" dirty="0"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  <a:p>
            <a:endParaRPr lang="ko-KR" altLang="en-US" dirty="0"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63E041-BC12-41C1-AD6F-F1908EAEBD08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신규가입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7E9553D-9736-4CB2-8747-7C553C213F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368" y="1286967"/>
            <a:ext cx="6172200" cy="4619625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5AA2B8F5-1FB5-4FB9-96BF-B76E378ECD31}"/>
              </a:ext>
            </a:extLst>
          </p:cNvPr>
          <p:cNvSpPr/>
          <p:nvPr/>
        </p:nvSpPr>
        <p:spPr>
          <a:xfrm>
            <a:off x="713064" y="3607266"/>
            <a:ext cx="2709644" cy="1023457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2620CD-EA2C-432F-B716-BFE49C5B3CF5}"/>
              </a:ext>
            </a:extLst>
          </p:cNvPr>
          <p:cNvSpPr txBox="1"/>
          <p:nvPr/>
        </p:nvSpPr>
        <p:spPr>
          <a:xfrm>
            <a:off x="407216" y="3506490"/>
            <a:ext cx="61323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</p:spTree>
    <p:extLst>
      <p:ext uri="{BB962C8B-B14F-4D97-AF65-F5344CB8AC3E}">
        <p14:creationId xmlns:p14="http://schemas.microsoft.com/office/powerpoint/2010/main" val="3686081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신규가입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63E041-BC12-41C1-AD6F-F1908EAEBD08}"/>
              </a:ext>
            </a:extLst>
          </p:cNvPr>
          <p:cNvSpPr txBox="1"/>
          <p:nvPr/>
        </p:nvSpPr>
        <p:spPr>
          <a:xfrm>
            <a:off x="6985771" y="1498216"/>
            <a:ext cx="52794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  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이용약관 동의</a:t>
            </a:r>
            <a:endParaRPr lang="en-US" altLang="ko-KR" dirty="0"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  <a:p>
            <a:endParaRPr lang="en-US" altLang="ko-KR" sz="1800" kern="1200" dirty="0">
              <a:solidFill>
                <a:schemeClr val="tx1"/>
              </a:solidFill>
              <a:effectLst/>
              <a:latin typeface="경기천년제목 Medium" panose="02020603020101020101" pitchFamily="18" charset="-127"/>
              <a:ea typeface="경기천년제목M Medium" panose="02020603020101020101"/>
              <a:cs typeface="+mn-cs"/>
            </a:endParaRPr>
          </a:p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❷  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개인정보 수집 및 이용 동의 후 </a:t>
            </a:r>
            <a:br>
              <a:rPr lang="en-US" altLang="ko-KR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</a:br>
            <a:endParaRPr lang="en-US" altLang="ko-KR" dirty="0"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❸ 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확인 클릭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63E041-BC12-41C1-AD6F-F1908EAEBD08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신규가입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4115844-96AF-4224-815F-C837B36FAE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496" y="978136"/>
            <a:ext cx="4446414" cy="5775820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ADA7E6B6-305F-4109-BE2B-7E5636912074}"/>
              </a:ext>
            </a:extLst>
          </p:cNvPr>
          <p:cNvSpPr/>
          <p:nvPr/>
        </p:nvSpPr>
        <p:spPr>
          <a:xfrm>
            <a:off x="1486249" y="2449585"/>
            <a:ext cx="360727" cy="30200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15C431FE-E75E-4C2B-87CB-B98C34A3B4FC}"/>
              </a:ext>
            </a:extLst>
          </p:cNvPr>
          <p:cNvSpPr/>
          <p:nvPr/>
        </p:nvSpPr>
        <p:spPr>
          <a:xfrm>
            <a:off x="1486249" y="4002946"/>
            <a:ext cx="360727" cy="30200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AC962FF0-C97A-471C-A9A6-A9FBB2EB3A3F}"/>
              </a:ext>
            </a:extLst>
          </p:cNvPr>
          <p:cNvSpPr/>
          <p:nvPr/>
        </p:nvSpPr>
        <p:spPr>
          <a:xfrm>
            <a:off x="3506703" y="5577859"/>
            <a:ext cx="1157576" cy="428657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3596A7-785D-4E69-B943-5A7EBFF1D50E}"/>
              </a:ext>
            </a:extLst>
          </p:cNvPr>
          <p:cNvSpPr txBox="1"/>
          <p:nvPr/>
        </p:nvSpPr>
        <p:spPr>
          <a:xfrm>
            <a:off x="1163613" y="2302254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A55497E-1A0A-4F12-ADB9-6CC68328E858}"/>
              </a:ext>
            </a:extLst>
          </p:cNvPr>
          <p:cNvSpPr txBox="1"/>
          <p:nvPr/>
        </p:nvSpPr>
        <p:spPr>
          <a:xfrm>
            <a:off x="1163613" y="3866046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❷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98F19A-19AC-4630-98D3-6042BE6D9F2D}"/>
              </a:ext>
            </a:extLst>
          </p:cNvPr>
          <p:cNvSpPr txBox="1"/>
          <p:nvPr/>
        </p:nvSpPr>
        <p:spPr>
          <a:xfrm>
            <a:off x="3310540" y="5349835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❸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</p:spTree>
    <p:extLst>
      <p:ext uri="{BB962C8B-B14F-4D97-AF65-F5344CB8AC3E}">
        <p14:creationId xmlns:p14="http://schemas.microsoft.com/office/powerpoint/2010/main" val="2366338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신규가입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63E041-BC12-41C1-AD6F-F1908EAEBD08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신규가입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33E4C49-D7B0-4B60-8CF5-0E2CD753C9F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4679"/>
          <a:stretch/>
        </p:blipFill>
        <p:spPr>
          <a:xfrm>
            <a:off x="1437440" y="918295"/>
            <a:ext cx="4135969" cy="5620617"/>
          </a:xfrm>
          <a:prstGeom prst="rect">
            <a:avLst/>
          </a:prstGeom>
        </p:spPr>
      </p:pic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EFB9F752-C7F7-4AAB-A090-55A9F06E39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862428"/>
              </p:ext>
            </p:extLst>
          </p:nvPr>
        </p:nvGraphicFramePr>
        <p:xfrm>
          <a:off x="7130496" y="1532891"/>
          <a:ext cx="4798649" cy="3934968"/>
        </p:xfrm>
        <a:graphic>
          <a:graphicData uri="http://schemas.openxmlformats.org/drawingml/2006/table">
            <a:tbl>
              <a:tblPr/>
              <a:tblGrid>
                <a:gridCol w="1680993">
                  <a:extLst>
                    <a:ext uri="{9D8B030D-6E8A-4147-A177-3AD203B41FA5}">
                      <a16:colId xmlns:a16="http://schemas.microsoft.com/office/drawing/2014/main" val="3497282021"/>
                    </a:ext>
                  </a:extLst>
                </a:gridCol>
                <a:gridCol w="3117656">
                  <a:extLst>
                    <a:ext uri="{9D8B030D-6E8A-4147-A177-3AD203B41FA5}">
                      <a16:colId xmlns:a16="http://schemas.microsoft.com/office/drawing/2014/main" val="3040021861"/>
                    </a:ext>
                  </a:extLst>
                </a:gridCol>
              </a:tblGrid>
              <a:tr h="2206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메뉴명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기능설명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835124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1.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지역선택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소재지 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/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군 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866108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2.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시설종류선택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종류 선택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936523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3.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시설선택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508400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4.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시설주소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주소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자동입력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*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잘못 입력되어 있는 경우 수정 후 가입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050152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5.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대표 전화번호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대표 전화번호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자동입력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*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잘못 입력되어 있는 경우 수정 후 가입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2030133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6.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대표 이메일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대표 이메일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6383132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7.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대표자명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대표자명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9778221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5B2A3D8F-8A4E-43F3-BE93-BCAF114F142B}"/>
              </a:ext>
            </a:extLst>
          </p:cNvPr>
          <p:cNvSpPr txBox="1"/>
          <p:nvPr/>
        </p:nvSpPr>
        <p:spPr>
          <a:xfrm>
            <a:off x="1380080" y="1836370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1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F18BEDC-6943-4C37-A3B9-14CEFCF14C9A}"/>
              </a:ext>
            </a:extLst>
          </p:cNvPr>
          <p:cNvSpPr txBox="1"/>
          <p:nvPr/>
        </p:nvSpPr>
        <p:spPr>
          <a:xfrm>
            <a:off x="1380080" y="2465281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2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C7EC28-74B1-4003-9422-96EC9E0B3A2B}"/>
              </a:ext>
            </a:extLst>
          </p:cNvPr>
          <p:cNvSpPr txBox="1"/>
          <p:nvPr/>
        </p:nvSpPr>
        <p:spPr>
          <a:xfrm>
            <a:off x="1380080" y="3105165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3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78576B7-F343-4554-8F52-C871F6379B86}"/>
              </a:ext>
            </a:extLst>
          </p:cNvPr>
          <p:cNvSpPr txBox="1"/>
          <p:nvPr/>
        </p:nvSpPr>
        <p:spPr>
          <a:xfrm>
            <a:off x="1380080" y="3702725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4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B330A37-33AB-4264-AC14-C50CF3CC6306}"/>
              </a:ext>
            </a:extLst>
          </p:cNvPr>
          <p:cNvSpPr txBox="1"/>
          <p:nvPr/>
        </p:nvSpPr>
        <p:spPr>
          <a:xfrm>
            <a:off x="1380080" y="4510319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5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ED5D52-9AA6-4E08-A1B7-BC71E8CD9CB6}"/>
              </a:ext>
            </a:extLst>
          </p:cNvPr>
          <p:cNvSpPr txBox="1"/>
          <p:nvPr/>
        </p:nvSpPr>
        <p:spPr>
          <a:xfrm>
            <a:off x="1380080" y="5221339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pc="0" dirty="0">
                <a:latin typeface="경기천년제목 Medium" panose="02020603020101020101" pitchFamily="18" charset="-127"/>
                <a:ea typeface="경기천년제목M Medium" panose="02020603020101020101"/>
              </a:rPr>
              <a:t>6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20FF9D-546C-4141-B776-D7B109A77A2F}"/>
              </a:ext>
            </a:extLst>
          </p:cNvPr>
          <p:cNvSpPr txBox="1"/>
          <p:nvPr/>
        </p:nvSpPr>
        <p:spPr>
          <a:xfrm>
            <a:off x="1380080" y="5853167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7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</p:spTree>
    <p:extLst>
      <p:ext uri="{BB962C8B-B14F-4D97-AF65-F5344CB8AC3E}">
        <p14:creationId xmlns:p14="http://schemas.microsoft.com/office/powerpoint/2010/main" val="3191870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신규가입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63E041-BC12-41C1-AD6F-F1908EAEBD08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신규가입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33E4C49-D7B0-4B60-8CF5-0E2CD753C9F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0520"/>
          <a:stretch/>
        </p:blipFill>
        <p:spPr>
          <a:xfrm>
            <a:off x="1546460" y="1208968"/>
            <a:ext cx="3598223" cy="5338542"/>
          </a:xfrm>
          <a:prstGeom prst="rect">
            <a:avLst/>
          </a:prstGeom>
        </p:spPr>
      </p:pic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C1344183-9247-460B-9255-84C60F71C9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631353"/>
              </p:ext>
            </p:extLst>
          </p:nvPr>
        </p:nvGraphicFramePr>
        <p:xfrm>
          <a:off x="7130496" y="1532891"/>
          <a:ext cx="4798649" cy="3414522"/>
        </p:xfrm>
        <a:graphic>
          <a:graphicData uri="http://schemas.openxmlformats.org/drawingml/2006/table">
            <a:tbl>
              <a:tblPr/>
              <a:tblGrid>
                <a:gridCol w="1680993">
                  <a:extLst>
                    <a:ext uri="{9D8B030D-6E8A-4147-A177-3AD203B41FA5}">
                      <a16:colId xmlns:a16="http://schemas.microsoft.com/office/drawing/2014/main" val="3497282021"/>
                    </a:ext>
                  </a:extLst>
                </a:gridCol>
                <a:gridCol w="3117656">
                  <a:extLst>
                    <a:ext uri="{9D8B030D-6E8A-4147-A177-3AD203B41FA5}">
                      <a16:colId xmlns:a16="http://schemas.microsoft.com/office/drawing/2014/main" val="3040021861"/>
                    </a:ext>
                  </a:extLst>
                </a:gridCol>
              </a:tblGrid>
              <a:tr h="2206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메뉴명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기능설명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835124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8.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시설정보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ㆍ단독건물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/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건물내입주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선택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866108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9.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시설 총 면적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ㆍ시설의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총 면적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    )m</a:t>
                      </a:r>
                      <a:r>
                        <a:rPr lang="en-US" altLang="ko-KR" sz="1200" kern="0" spc="0" baseline="3000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*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실내 기준 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936523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10.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시설 내 총 침상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ㆍ시설의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총 침상 수 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*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침대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바닥침상 등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508400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11.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비밀번호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ㆍ로그인에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사용할 비밀번호 입력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050152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12.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담당자명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ㆍ일일보고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담당자명 입력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2030133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13.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담당자핸드폰인증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ㆍ일일보고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담당자 본인 핸드폰 인증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6383132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72172829-21B3-47B9-B475-7BA10BFEDEFB}"/>
              </a:ext>
            </a:extLst>
          </p:cNvPr>
          <p:cNvSpPr txBox="1"/>
          <p:nvPr/>
        </p:nvSpPr>
        <p:spPr>
          <a:xfrm>
            <a:off x="1353963" y="1070469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8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B5D590-4066-4113-B29E-6C9868CD2695}"/>
              </a:ext>
            </a:extLst>
          </p:cNvPr>
          <p:cNvSpPr txBox="1"/>
          <p:nvPr/>
        </p:nvSpPr>
        <p:spPr>
          <a:xfrm>
            <a:off x="1353963" y="1569540"/>
            <a:ext cx="5561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9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6F6471-DF45-4D59-A24E-0C57CBADBD6B}"/>
              </a:ext>
            </a:extLst>
          </p:cNvPr>
          <p:cNvSpPr txBox="1"/>
          <p:nvPr/>
        </p:nvSpPr>
        <p:spPr>
          <a:xfrm>
            <a:off x="2903052" y="1569540"/>
            <a:ext cx="5561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10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FF4AAE7-BD02-480B-B68A-6927D43D1FFF}"/>
              </a:ext>
            </a:extLst>
          </p:cNvPr>
          <p:cNvSpPr txBox="1"/>
          <p:nvPr/>
        </p:nvSpPr>
        <p:spPr>
          <a:xfrm>
            <a:off x="1353963" y="2581126"/>
            <a:ext cx="5759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11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830C6D0-3FB7-451F-8F93-85249D39FF8D}"/>
              </a:ext>
            </a:extLst>
          </p:cNvPr>
          <p:cNvSpPr txBox="1"/>
          <p:nvPr/>
        </p:nvSpPr>
        <p:spPr>
          <a:xfrm>
            <a:off x="1373627" y="3873859"/>
            <a:ext cx="5759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12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AD587FB-6ADA-4E73-B5F3-284E69056F2D}"/>
              </a:ext>
            </a:extLst>
          </p:cNvPr>
          <p:cNvSpPr txBox="1"/>
          <p:nvPr/>
        </p:nvSpPr>
        <p:spPr>
          <a:xfrm>
            <a:off x="1373627" y="4436688"/>
            <a:ext cx="5759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13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6FA6E4E-3CEB-4C6B-BB9A-6428E7C691D3}"/>
              </a:ext>
            </a:extLst>
          </p:cNvPr>
          <p:cNvSpPr txBox="1"/>
          <p:nvPr/>
        </p:nvSpPr>
        <p:spPr>
          <a:xfrm>
            <a:off x="7047318" y="5040503"/>
            <a:ext cx="52794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해당내용 모두 작성 후 </a:t>
            </a:r>
            <a:endParaRPr lang="en-US" altLang="ko-KR" sz="1800" kern="1200" dirty="0">
              <a:solidFill>
                <a:schemeClr val="tx1"/>
              </a:solidFill>
              <a:effectLst/>
              <a:latin typeface="경기천년제목 Medium" panose="02020603020101020101" pitchFamily="18" charset="-127"/>
              <a:ea typeface="경기천년제목M Medium" panose="02020603020101020101"/>
              <a:cs typeface="+mn-cs"/>
            </a:endParaRPr>
          </a:p>
          <a:p>
            <a:endParaRPr lang="en-US" altLang="ko-KR" sz="1800" kern="1200" dirty="0">
              <a:solidFill>
                <a:schemeClr val="tx1"/>
              </a:solidFill>
              <a:effectLst/>
              <a:latin typeface="경기천년제목 Medium" panose="02020603020101020101" pitchFamily="18" charset="-127"/>
              <a:ea typeface="경기천년제목M Medium" panose="02020603020101020101"/>
              <a:cs typeface="+mn-cs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14.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M Medium" panose="02020603020101020101"/>
              </a:rPr>
              <a:t> 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확인 클릭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CD7FD4-0B4E-489F-A3D4-1086FB348C2B}"/>
              </a:ext>
            </a:extLst>
          </p:cNvPr>
          <p:cNvSpPr txBox="1"/>
          <p:nvPr/>
        </p:nvSpPr>
        <p:spPr>
          <a:xfrm>
            <a:off x="3293812" y="5779167"/>
            <a:ext cx="5561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14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</p:spTree>
    <p:extLst>
      <p:ext uri="{BB962C8B-B14F-4D97-AF65-F5344CB8AC3E}">
        <p14:creationId xmlns:p14="http://schemas.microsoft.com/office/powerpoint/2010/main" val="2561423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3095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일일보고 등록하기</a:t>
            </a: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802C9A17-537B-4496-9D26-E2F17EB629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368" y="1286967"/>
            <a:ext cx="6172200" cy="4619625"/>
          </a:xfrm>
          <a:prstGeom prst="rect">
            <a:avLst/>
          </a:prstGeom>
        </p:spPr>
      </p:pic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95280D5C-3271-4792-BBEB-EA37F246E537}"/>
              </a:ext>
            </a:extLst>
          </p:cNvPr>
          <p:cNvSpPr/>
          <p:nvPr/>
        </p:nvSpPr>
        <p:spPr>
          <a:xfrm>
            <a:off x="3473045" y="3607266"/>
            <a:ext cx="2709644" cy="1023457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0230590-489F-487F-8F08-A2A723D9EE1A}"/>
              </a:ext>
            </a:extLst>
          </p:cNvPr>
          <p:cNvSpPr txBox="1"/>
          <p:nvPr/>
        </p:nvSpPr>
        <p:spPr>
          <a:xfrm>
            <a:off x="3167197" y="3506490"/>
            <a:ext cx="61323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88A402F-C4F9-4D1A-A5A2-C227C180BB96}"/>
              </a:ext>
            </a:extLst>
          </p:cNvPr>
          <p:cNvSpPr txBox="1"/>
          <p:nvPr/>
        </p:nvSpPr>
        <p:spPr>
          <a:xfrm>
            <a:off x="6985771" y="1498216"/>
            <a:ext cx="5279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  </a:t>
            </a:r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 pitchFamily="18" charset="-127"/>
                <a:cs typeface="+mn-cs"/>
              </a:rPr>
              <a:t>LOGIN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클릭</a:t>
            </a:r>
            <a:r>
              <a:rPr lang="en-US" altLang="ko-KR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6A8901-59EA-4C6E-B4ED-8DA279E72035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일일보고 등록하기</a:t>
            </a:r>
          </a:p>
        </p:txBody>
      </p:sp>
    </p:spTree>
    <p:extLst>
      <p:ext uri="{BB962C8B-B14F-4D97-AF65-F5344CB8AC3E}">
        <p14:creationId xmlns:p14="http://schemas.microsoft.com/office/powerpoint/2010/main" val="986180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3095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일일보고 등록하기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6A8901-59EA-4C6E-B4ED-8DA279E72035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일일보고 등록하기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1ED5F83-80EB-4F5E-A45D-8AD6DB817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5434" y="1113435"/>
            <a:ext cx="3443886" cy="5608040"/>
          </a:xfrm>
          <a:prstGeom prst="rect">
            <a:avLst/>
          </a:prstGeom>
        </p:spPr>
      </p:pic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93A2CEEB-643A-45AA-9392-D3C6EC2AF4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795377"/>
              </p:ext>
            </p:extLst>
          </p:nvPr>
        </p:nvGraphicFramePr>
        <p:xfrm>
          <a:off x="7130496" y="1532891"/>
          <a:ext cx="4798649" cy="2373630"/>
        </p:xfrm>
        <a:graphic>
          <a:graphicData uri="http://schemas.openxmlformats.org/drawingml/2006/table">
            <a:tbl>
              <a:tblPr/>
              <a:tblGrid>
                <a:gridCol w="1680993">
                  <a:extLst>
                    <a:ext uri="{9D8B030D-6E8A-4147-A177-3AD203B41FA5}">
                      <a16:colId xmlns:a16="http://schemas.microsoft.com/office/drawing/2014/main" val="3497282021"/>
                    </a:ext>
                  </a:extLst>
                </a:gridCol>
                <a:gridCol w="3117656">
                  <a:extLst>
                    <a:ext uri="{9D8B030D-6E8A-4147-A177-3AD203B41FA5}">
                      <a16:colId xmlns:a16="http://schemas.microsoft.com/office/drawing/2014/main" val="3040021861"/>
                    </a:ext>
                  </a:extLst>
                </a:gridCol>
              </a:tblGrid>
              <a:tr h="2206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메뉴명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기능설명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835124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❶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지역선택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소재지 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/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군 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866108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❷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시설종류선택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종류 선택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936523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❸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시설선택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선택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508400"/>
                  </a:ext>
                </a:extLst>
              </a:tr>
              <a:tr h="52044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❹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비밀번호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ㆍ회원가입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시 등록한 비밀번호 입력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05015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DAB8DD96-DE07-43F2-AFA1-8FF3253CBB56}"/>
              </a:ext>
            </a:extLst>
          </p:cNvPr>
          <p:cNvSpPr txBox="1"/>
          <p:nvPr/>
        </p:nvSpPr>
        <p:spPr>
          <a:xfrm>
            <a:off x="1828576" y="4174396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D0A715-C884-44EE-AA70-FD1F53574B6B}"/>
              </a:ext>
            </a:extLst>
          </p:cNvPr>
          <p:cNvSpPr txBox="1"/>
          <p:nvPr/>
        </p:nvSpPr>
        <p:spPr>
          <a:xfrm>
            <a:off x="1820187" y="4543728"/>
            <a:ext cx="450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❷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3A1E6EC-7221-4A3B-9E46-D6121336DA3A}"/>
              </a:ext>
            </a:extLst>
          </p:cNvPr>
          <p:cNvSpPr txBox="1"/>
          <p:nvPr/>
        </p:nvSpPr>
        <p:spPr>
          <a:xfrm>
            <a:off x="1820691" y="4977827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❸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3E485C-E5BC-4488-A587-4B7107E1FE85}"/>
              </a:ext>
            </a:extLst>
          </p:cNvPr>
          <p:cNvSpPr txBox="1"/>
          <p:nvPr/>
        </p:nvSpPr>
        <p:spPr>
          <a:xfrm>
            <a:off x="1828576" y="5402561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❹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8FC282-3C48-4647-B354-6F245403041D}"/>
              </a:ext>
            </a:extLst>
          </p:cNvPr>
          <p:cNvSpPr txBox="1"/>
          <p:nvPr/>
        </p:nvSpPr>
        <p:spPr>
          <a:xfrm>
            <a:off x="1828576" y="5849651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❺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76C16A-D931-4600-93B0-F00F3B3778A4}"/>
              </a:ext>
            </a:extLst>
          </p:cNvPr>
          <p:cNvSpPr txBox="1"/>
          <p:nvPr/>
        </p:nvSpPr>
        <p:spPr>
          <a:xfrm>
            <a:off x="7047318" y="4054497"/>
            <a:ext cx="52794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 pitchFamily="18" charset="-127"/>
                <a:cs typeface="+mn-cs"/>
              </a:rPr>
              <a:t>비밀번호 입력 후 </a:t>
            </a:r>
            <a:endParaRPr lang="en-US" altLang="ko-KR" sz="1800" kern="1200" dirty="0">
              <a:solidFill>
                <a:schemeClr val="tx1"/>
              </a:solidFill>
              <a:effectLst/>
              <a:latin typeface="경기천년제목 Medium" panose="02020603020101020101" pitchFamily="18" charset="-127"/>
              <a:ea typeface="경기천년제목M Medium" panose="02020603020101020101" pitchFamily="18" charset="-127"/>
              <a:cs typeface="+mn-cs"/>
            </a:endParaRPr>
          </a:p>
          <a:p>
            <a:endParaRPr lang="en-US" altLang="ko-KR" sz="1800" kern="1200" dirty="0">
              <a:solidFill>
                <a:schemeClr val="tx1"/>
              </a:solidFill>
              <a:effectLst/>
              <a:latin typeface="경기천년제목 Medium" panose="02020603020101020101" pitchFamily="18" charset="-127"/>
              <a:ea typeface="경기천년제목M Medium" panose="02020603020101020101"/>
              <a:cs typeface="+mn-cs"/>
            </a:endParaRPr>
          </a:p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❺ 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r>
              <a:rPr lang="en-US" altLang="ko-KR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LOGIN 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클릭 </a:t>
            </a:r>
          </a:p>
        </p:txBody>
      </p:sp>
    </p:spTree>
    <p:extLst>
      <p:ext uri="{BB962C8B-B14F-4D97-AF65-F5344CB8AC3E}">
        <p14:creationId xmlns:p14="http://schemas.microsoft.com/office/powerpoint/2010/main" val="3596217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62E3D3C-8EAD-4E56-BAF4-2EBC17F336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61" y="1132400"/>
            <a:ext cx="6161714" cy="53871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3095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일일보고 등록하기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6A8901-59EA-4C6E-B4ED-8DA279E72035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일일보고 등록하기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76C16A-D931-4600-93B0-F00F3B3778A4}"/>
              </a:ext>
            </a:extLst>
          </p:cNvPr>
          <p:cNvSpPr txBox="1"/>
          <p:nvPr/>
        </p:nvSpPr>
        <p:spPr>
          <a:xfrm>
            <a:off x="7047318" y="1641238"/>
            <a:ext cx="52794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M Medium" panose="02020603020101020101"/>
              </a:rPr>
              <a:t>달력에서 일일보고를 위한 현황일자를 선택</a:t>
            </a:r>
            <a:endParaRPr lang="en-US" altLang="ko-KR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  <a:p>
            <a:r>
              <a:rPr lang="ko-KR" altLang="en-US" dirty="0">
                <a:latin typeface="경기천년제목 Medium" panose="02020603020101020101" pitchFamily="18" charset="-127"/>
                <a:ea typeface="경기천년제목M Medium" panose="02020603020101020101"/>
              </a:rPr>
              <a:t>현황일자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: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M Medium" panose="02020603020101020101"/>
              </a:rPr>
              <a:t>일일보고 입력 값에 해당하는 일자</a:t>
            </a:r>
            <a:endParaRPr lang="en-US" altLang="ko-KR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  <a:p>
            <a:r>
              <a:rPr lang="ko-KR" altLang="en-US" dirty="0">
                <a:latin typeface="경기천년제목 Medium" panose="02020603020101020101" pitchFamily="18" charset="-127"/>
                <a:ea typeface="경기천년제목M Medium" panose="02020603020101020101"/>
              </a:rPr>
              <a:t>보고일자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: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M Medium" panose="02020603020101020101"/>
              </a:rPr>
              <a:t>자동설정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M Medium" panose="02020603020101020101"/>
              </a:rPr>
              <a:t>오늘날짜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)</a:t>
            </a: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    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69BF4BC-62DB-48F0-8FD8-83D36379E318}"/>
              </a:ext>
            </a:extLst>
          </p:cNvPr>
          <p:cNvSpPr txBox="1"/>
          <p:nvPr/>
        </p:nvSpPr>
        <p:spPr>
          <a:xfrm>
            <a:off x="530828" y="2586059"/>
            <a:ext cx="61617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9B4B3E-01AD-460F-A0A8-DC46A2E93312}"/>
              </a:ext>
            </a:extLst>
          </p:cNvPr>
          <p:cNvSpPr txBox="1"/>
          <p:nvPr/>
        </p:nvSpPr>
        <p:spPr>
          <a:xfrm>
            <a:off x="6912503" y="3087334"/>
            <a:ext cx="52794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** 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일일보고 현황 입력 주의사항  </a:t>
            </a:r>
            <a:endParaRPr lang="en-US" altLang="ko-KR" dirty="0">
              <a:solidFill>
                <a:srgbClr val="FF0000"/>
              </a:solidFill>
              <a:latin typeface="경기천년제목 Medium" panose="02020603020101020101" pitchFamily="18" charset="-127"/>
              <a:ea typeface="경기천년제목M Medium" panose="02020603020101020101"/>
            </a:endParaRPr>
          </a:p>
          <a:p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- 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보고일자 전날 기준으로 작성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! </a:t>
            </a:r>
          </a:p>
          <a:p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- 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매일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오전 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11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시까지 입력 완료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!</a:t>
            </a:r>
          </a:p>
          <a:p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예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) 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오늘이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12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월 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7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일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. 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입력 값은 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12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월 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6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일 현황입력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! </a:t>
            </a:r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M Medium" panose="02020603020101020101"/>
              </a:rPr>
              <a:t>  </a:t>
            </a:r>
            <a:endParaRPr lang="en-US" altLang="ko-KR" dirty="0">
              <a:solidFill>
                <a:srgbClr val="FF0000"/>
              </a:solidFill>
              <a:latin typeface="경기천년제목 Medium" panose="02020603020101020101" pitchFamily="18" charset="-127"/>
              <a:ea typeface="경기천년제목M Medium" panose="02020603020101020101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3305025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2C18729-952F-4555-A127-C83224866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000" y="978136"/>
            <a:ext cx="4659448" cy="55035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3095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일일보고 등록하기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6A8901-59EA-4C6E-B4ED-8DA279E72035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일일보고 등록하기</a:t>
            </a: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93A2CEEB-643A-45AA-9392-D3C6EC2AF4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09386"/>
              </p:ext>
            </p:extLst>
          </p:nvPr>
        </p:nvGraphicFramePr>
        <p:xfrm>
          <a:off x="7130496" y="1532893"/>
          <a:ext cx="4798648" cy="5167017"/>
        </p:xfrm>
        <a:graphic>
          <a:graphicData uri="http://schemas.openxmlformats.org/drawingml/2006/table">
            <a:tbl>
              <a:tblPr/>
              <a:tblGrid>
                <a:gridCol w="537042">
                  <a:extLst>
                    <a:ext uri="{9D8B030D-6E8A-4147-A177-3AD203B41FA5}">
                      <a16:colId xmlns:a16="http://schemas.microsoft.com/office/drawing/2014/main" val="405187073"/>
                    </a:ext>
                  </a:extLst>
                </a:gridCol>
                <a:gridCol w="1400961">
                  <a:extLst>
                    <a:ext uri="{9D8B030D-6E8A-4147-A177-3AD203B41FA5}">
                      <a16:colId xmlns:a16="http://schemas.microsoft.com/office/drawing/2014/main" val="3497282021"/>
                    </a:ext>
                  </a:extLst>
                </a:gridCol>
                <a:gridCol w="2860645">
                  <a:extLst>
                    <a:ext uri="{9D8B030D-6E8A-4147-A177-3AD203B41FA5}">
                      <a16:colId xmlns:a16="http://schemas.microsoft.com/office/drawing/2014/main" val="3040021861"/>
                    </a:ext>
                  </a:extLst>
                </a:gridCol>
              </a:tblGrid>
              <a:tr h="1948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변수명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설명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835124"/>
                  </a:ext>
                </a:extLst>
              </a:tr>
              <a:tr h="297653">
                <a:tc rowSpan="5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종사자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1.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총 종사자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총 종사자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866108"/>
                  </a:ext>
                </a:extLst>
              </a:tr>
              <a:tr h="2976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2.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출근자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ㆍ현황일자에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출근한 종사자 수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143829"/>
                  </a:ext>
                </a:extLst>
              </a:tr>
              <a:tr h="357707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3.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증상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체크자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ㆍ현황일자에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증상체크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열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호흡기증상 확인 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를 시행한 인원 수</a:t>
                      </a:r>
                      <a:endParaRPr lang="ko-KR" altLang="en-US" sz="1200" kern="0" spc="0" dirty="0">
                        <a:solidFill>
                          <a:srgbClr val="FF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936523"/>
                  </a:ext>
                </a:extLst>
              </a:tr>
              <a:tr h="357707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4.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ㆍ증상체크자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 중 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열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호흡기 증상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증상이 있는 인원 수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508400"/>
                  </a:ext>
                </a:extLst>
              </a:tr>
              <a:tr h="1009317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5.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조치사항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ㆍ선택박스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클릭 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의심 환자로 질병관리본부 조치에 따른 처치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자가격리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 경미하여 업무 지속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[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기술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                       ]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050152"/>
                  </a:ext>
                </a:extLst>
              </a:tr>
              <a:tr h="297653">
                <a:tc rowSpan="4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입소자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6.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총 입소자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내 총 입소자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7118215"/>
                  </a:ext>
                </a:extLst>
              </a:tr>
              <a:tr h="357707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7.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증상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체크자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ㆍ현황일자에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증상체크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열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호흡기증상 확인 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를 시행한 인원 수</a:t>
                      </a:r>
                      <a:endParaRPr lang="ko-KR" altLang="en-US" sz="1200" kern="0" spc="0" dirty="0">
                        <a:solidFill>
                          <a:srgbClr val="FF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2435299"/>
                  </a:ext>
                </a:extLst>
              </a:tr>
              <a:tr h="357707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8.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ㆍ증상체크자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 중 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열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호흡기 증상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증상이 있는 인원 수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284840"/>
                  </a:ext>
                </a:extLst>
              </a:tr>
              <a:tr h="1172220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spc="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9.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조치사항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ㆍ선택박스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클릭 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의심 환자로 질병관리본부 조치에 따른 처치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단순 질병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폐렴 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으로 병원에서 치료 중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기저 질환으로 시설 내에서 약물 투약 중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퇴소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조치 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[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기술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                       ]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264621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9F2FBBE-1B87-4C77-B128-4696D915BC8E}"/>
              </a:ext>
            </a:extLst>
          </p:cNvPr>
          <p:cNvSpPr txBox="1"/>
          <p:nvPr/>
        </p:nvSpPr>
        <p:spPr>
          <a:xfrm>
            <a:off x="1853742" y="1532893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1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AD156B-4DDC-4E70-9B64-1C71BB4805EB}"/>
              </a:ext>
            </a:extLst>
          </p:cNvPr>
          <p:cNvSpPr txBox="1"/>
          <p:nvPr/>
        </p:nvSpPr>
        <p:spPr>
          <a:xfrm>
            <a:off x="1853742" y="1902225"/>
            <a:ext cx="450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2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683575-488D-4D61-A225-FDB18775C18B}"/>
              </a:ext>
            </a:extLst>
          </p:cNvPr>
          <p:cNvSpPr txBox="1"/>
          <p:nvPr/>
        </p:nvSpPr>
        <p:spPr>
          <a:xfrm>
            <a:off x="1853742" y="2302768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3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E1379C2-F5EF-4325-9308-3E4EFA9AA54D}"/>
              </a:ext>
            </a:extLst>
          </p:cNvPr>
          <p:cNvSpPr txBox="1"/>
          <p:nvPr/>
        </p:nvSpPr>
        <p:spPr>
          <a:xfrm>
            <a:off x="1853742" y="2693946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4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0C40D57-66A5-4AD7-8779-5515090A417F}"/>
              </a:ext>
            </a:extLst>
          </p:cNvPr>
          <p:cNvSpPr txBox="1"/>
          <p:nvPr/>
        </p:nvSpPr>
        <p:spPr>
          <a:xfrm>
            <a:off x="1853742" y="3057146"/>
            <a:ext cx="442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5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DE39D27-1B19-431F-B0EC-6C6C4EF67547}"/>
              </a:ext>
            </a:extLst>
          </p:cNvPr>
          <p:cNvSpPr txBox="1"/>
          <p:nvPr/>
        </p:nvSpPr>
        <p:spPr>
          <a:xfrm>
            <a:off x="1853742" y="4111735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+mn-cs"/>
              </a:rPr>
              <a:t>6</a:t>
            </a:r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F4DD465-8F09-492C-84EA-04CA5210D405}"/>
              </a:ext>
            </a:extLst>
          </p:cNvPr>
          <p:cNvSpPr txBox="1"/>
          <p:nvPr/>
        </p:nvSpPr>
        <p:spPr>
          <a:xfrm>
            <a:off x="1853742" y="448106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+mn-cs"/>
              </a:rPr>
              <a:t>7</a:t>
            </a:r>
            <a:endParaRPr lang="ko-KR" alt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B21F04-CBD5-4CA2-9D75-C786DBA2DD98}"/>
              </a:ext>
            </a:extLst>
          </p:cNvPr>
          <p:cNvSpPr txBox="1"/>
          <p:nvPr/>
        </p:nvSpPr>
        <p:spPr>
          <a:xfrm>
            <a:off x="1853742" y="4891598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+mn-cs"/>
              </a:rPr>
              <a:t>8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3AF470-C300-451B-9FC7-301F80DC1CD8}"/>
              </a:ext>
            </a:extLst>
          </p:cNvPr>
          <p:cNvSpPr txBox="1"/>
          <p:nvPr/>
        </p:nvSpPr>
        <p:spPr>
          <a:xfrm>
            <a:off x="1853742" y="5260930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+mn-cs"/>
              </a:rPr>
              <a:t>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0148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3095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일일보고 등록하기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6A8901-59EA-4C6E-B4ED-8DA279E72035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일일보고 등록하기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4760169-E633-4455-8AC8-2920DB0530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0240" b="37565"/>
          <a:stretch/>
        </p:blipFill>
        <p:spPr>
          <a:xfrm>
            <a:off x="923300" y="1146172"/>
            <a:ext cx="5330257" cy="5078457"/>
          </a:xfrm>
          <a:prstGeom prst="rect">
            <a:avLst/>
          </a:prstGeom>
        </p:spPr>
      </p:pic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812AD999-B676-4957-9C78-3D4AB51A13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2675"/>
              </p:ext>
            </p:extLst>
          </p:nvPr>
        </p:nvGraphicFramePr>
        <p:xfrm>
          <a:off x="7130496" y="1532891"/>
          <a:ext cx="4798648" cy="3983927"/>
        </p:xfrm>
        <a:graphic>
          <a:graphicData uri="http://schemas.openxmlformats.org/drawingml/2006/table">
            <a:tbl>
              <a:tblPr/>
              <a:tblGrid>
                <a:gridCol w="537042">
                  <a:extLst>
                    <a:ext uri="{9D8B030D-6E8A-4147-A177-3AD203B41FA5}">
                      <a16:colId xmlns:a16="http://schemas.microsoft.com/office/drawing/2014/main" val="405187073"/>
                    </a:ext>
                  </a:extLst>
                </a:gridCol>
                <a:gridCol w="1400961">
                  <a:extLst>
                    <a:ext uri="{9D8B030D-6E8A-4147-A177-3AD203B41FA5}">
                      <a16:colId xmlns:a16="http://schemas.microsoft.com/office/drawing/2014/main" val="3497282021"/>
                    </a:ext>
                  </a:extLst>
                </a:gridCol>
                <a:gridCol w="2860645">
                  <a:extLst>
                    <a:ext uri="{9D8B030D-6E8A-4147-A177-3AD203B41FA5}">
                      <a16:colId xmlns:a16="http://schemas.microsoft.com/office/drawing/2014/main" val="3040021861"/>
                    </a:ext>
                  </a:extLst>
                </a:gridCol>
              </a:tblGrid>
              <a:tr h="14061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변수명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설명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835124"/>
                  </a:ext>
                </a:extLst>
              </a:tr>
              <a:tr h="250758">
                <a:tc rowSpan="4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이용자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10.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총 이용자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내 총 이용자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866108"/>
                  </a:ext>
                </a:extLst>
              </a:tr>
              <a:tr h="250758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11.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증상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체크자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ㆍ현황일자에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증상체크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열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호흡기증상 확인 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를 시행한 인원 수</a:t>
                      </a:r>
                      <a:endParaRPr lang="ko-KR" altLang="en-US" sz="1200" kern="0" spc="0" dirty="0">
                        <a:solidFill>
                          <a:srgbClr val="FF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936523"/>
                  </a:ext>
                </a:extLst>
              </a:tr>
              <a:tr h="250758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12.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ㆍ증상체크자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 중 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열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호흡기 증상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증상이 있는 인원 수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508400"/>
                  </a:ext>
                </a:extLst>
              </a:tr>
              <a:tr h="634055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13.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조치사항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ㆍ선택박스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클릭 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의심 환자로 질병관리본부 조치에 따른 처치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시설 출입 금지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[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기술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                       ]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050152"/>
                  </a:ext>
                </a:extLst>
              </a:tr>
              <a:tr h="250758">
                <a:tc rowSpan="4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방문자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14.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총 방문자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내 총 방문자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7118215"/>
                  </a:ext>
                </a:extLst>
              </a:tr>
              <a:tr h="250758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15.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증상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체크자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ㆍ현황일자에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증상체크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열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호흡기증상 확인 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를 시행한 인원 수</a:t>
                      </a:r>
                      <a:endParaRPr lang="ko-KR" altLang="en-US" sz="1200" kern="0" spc="0" dirty="0">
                        <a:solidFill>
                          <a:srgbClr val="FF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2435299"/>
                  </a:ext>
                </a:extLst>
              </a:tr>
              <a:tr h="250758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16.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ㆍ증상체크자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수 중 코로나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19(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열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호흡기 증상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증상이 있는 인원 수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284840"/>
                  </a:ext>
                </a:extLst>
              </a:tr>
              <a:tr h="634055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17.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증상자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조치사항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ㆍ선택박스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클릭 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시설 출입 금지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[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기술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                        ]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2646217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5BBB7BB7-0BDC-41F4-BA7E-72E9B23217D0}"/>
              </a:ext>
            </a:extLst>
          </p:cNvPr>
          <p:cNvSpPr txBox="1"/>
          <p:nvPr/>
        </p:nvSpPr>
        <p:spPr>
          <a:xfrm>
            <a:off x="1820186" y="1255135"/>
            <a:ext cx="5865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10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B929AAA-9967-4EB5-A02E-3D7DC42EDD9F}"/>
              </a:ext>
            </a:extLst>
          </p:cNvPr>
          <p:cNvSpPr txBox="1"/>
          <p:nvPr/>
        </p:nvSpPr>
        <p:spPr>
          <a:xfrm>
            <a:off x="1820186" y="1624467"/>
            <a:ext cx="450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11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F97145-61A5-4436-9056-41C5B8EA78A7}"/>
              </a:ext>
            </a:extLst>
          </p:cNvPr>
          <p:cNvSpPr txBox="1"/>
          <p:nvPr/>
        </p:nvSpPr>
        <p:spPr>
          <a:xfrm>
            <a:off x="1820186" y="2025010"/>
            <a:ext cx="5865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12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D3A43F-8393-4BBB-A7D1-AE3046ECF842}"/>
              </a:ext>
            </a:extLst>
          </p:cNvPr>
          <p:cNvSpPr txBox="1"/>
          <p:nvPr/>
        </p:nvSpPr>
        <p:spPr>
          <a:xfrm>
            <a:off x="1820186" y="2416188"/>
            <a:ext cx="5865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13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28ADE88-5FFD-486C-91B5-582A3ABB1D1C}"/>
              </a:ext>
            </a:extLst>
          </p:cNvPr>
          <p:cNvSpPr txBox="1"/>
          <p:nvPr/>
        </p:nvSpPr>
        <p:spPr>
          <a:xfrm>
            <a:off x="1820186" y="4084339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+mn-cs"/>
              </a:rPr>
              <a:t>15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C514AA-16F6-45E0-9D74-93C8B953CCC5}"/>
              </a:ext>
            </a:extLst>
          </p:cNvPr>
          <p:cNvSpPr txBox="1"/>
          <p:nvPr/>
        </p:nvSpPr>
        <p:spPr>
          <a:xfrm>
            <a:off x="1820186" y="4453671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+mn-cs"/>
              </a:rPr>
              <a:t>16</a:t>
            </a:r>
            <a:endParaRPr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9E7A1E-5E23-4A91-B796-18B263B49C8D}"/>
              </a:ext>
            </a:extLst>
          </p:cNvPr>
          <p:cNvSpPr txBox="1"/>
          <p:nvPr/>
        </p:nvSpPr>
        <p:spPr>
          <a:xfrm>
            <a:off x="1820186" y="4864202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+mn-cs"/>
              </a:rPr>
              <a:t>17</a:t>
            </a:r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4459D90-4C81-431B-BF05-931DE1EEC7A6}"/>
              </a:ext>
            </a:extLst>
          </p:cNvPr>
          <p:cNvSpPr txBox="1"/>
          <p:nvPr/>
        </p:nvSpPr>
        <p:spPr>
          <a:xfrm>
            <a:off x="1820186" y="3673808"/>
            <a:ext cx="5865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14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</p:spTree>
    <p:extLst>
      <p:ext uri="{BB962C8B-B14F-4D97-AF65-F5344CB8AC3E}">
        <p14:creationId xmlns:p14="http://schemas.microsoft.com/office/powerpoint/2010/main" val="2103834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3095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일일보고 등록하기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6A8901-59EA-4C6E-B4ED-8DA279E72035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일일보고 등록하기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479F30DF-2C42-48E4-8581-138E063AFD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2435" b="22011"/>
          <a:stretch/>
        </p:blipFill>
        <p:spPr>
          <a:xfrm>
            <a:off x="344459" y="1439801"/>
            <a:ext cx="6066955" cy="4051037"/>
          </a:xfrm>
          <a:prstGeom prst="rect">
            <a:avLst/>
          </a:prstGeom>
        </p:spPr>
      </p:pic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CC1B4903-527D-4A32-9621-581A36D48A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575669"/>
              </p:ext>
            </p:extLst>
          </p:nvPr>
        </p:nvGraphicFramePr>
        <p:xfrm>
          <a:off x="7130496" y="1439801"/>
          <a:ext cx="4798648" cy="4376928"/>
        </p:xfrm>
        <a:graphic>
          <a:graphicData uri="http://schemas.openxmlformats.org/drawingml/2006/table">
            <a:tbl>
              <a:tblPr/>
              <a:tblGrid>
                <a:gridCol w="411207">
                  <a:extLst>
                    <a:ext uri="{9D8B030D-6E8A-4147-A177-3AD203B41FA5}">
                      <a16:colId xmlns:a16="http://schemas.microsoft.com/office/drawing/2014/main" val="405187073"/>
                    </a:ext>
                  </a:extLst>
                </a:gridCol>
                <a:gridCol w="1862356">
                  <a:extLst>
                    <a:ext uri="{9D8B030D-6E8A-4147-A177-3AD203B41FA5}">
                      <a16:colId xmlns:a16="http://schemas.microsoft.com/office/drawing/2014/main" val="3497282021"/>
                    </a:ext>
                  </a:extLst>
                </a:gridCol>
                <a:gridCol w="2525085">
                  <a:extLst>
                    <a:ext uri="{9D8B030D-6E8A-4147-A177-3AD203B41FA5}">
                      <a16:colId xmlns:a16="http://schemas.microsoft.com/office/drawing/2014/main" val="3040021861"/>
                    </a:ext>
                  </a:extLst>
                </a:gridCol>
              </a:tblGrid>
              <a:tr h="1812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변수명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설명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835124"/>
                  </a:ext>
                </a:extLst>
              </a:tr>
              <a:tr h="922469">
                <a:tc rowSpan="7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공통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시설 전체를 소독 하였나요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?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</a:t>
                      </a:r>
                      <a:r>
                        <a:rPr lang="ko-KR" altLang="en-US" sz="1100" b="0" i="0" kern="1200" dirty="0" err="1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시설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기관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소독 유무를 확인</a:t>
                      </a:r>
                    </a:p>
                    <a:p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-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소독 부위 예시 </a:t>
                      </a:r>
                    </a:p>
                    <a:p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(1)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손잡이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난간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문고리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팔걸이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에어컨 콘센트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스위치 등 다양한 접촉하는 장치 등</a:t>
                      </a:r>
                      <a:endParaRPr lang="en-US" altLang="ko-KR" sz="1100" b="0" i="0" kern="1200" dirty="0">
                        <a:solidFill>
                          <a:schemeClr val="tx1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  <a:p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(2)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사무실에서 자주 접촉하는 표면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예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키보드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책상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의자 전화 등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100" b="0" i="0" kern="1200" dirty="0">
                        <a:solidFill>
                          <a:schemeClr val="tx1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  <a:p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(3)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화장실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수도꼭지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 err="1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화장실문손잡이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변기 덮개 및 욕조 및 화장실 표면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866108"/>
                  </a:ext>
                </a:extLst>
              </a:tr>
              <a:tr h="262603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창문 출입문을 통해 시설 전체 환기를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회 이상 하였나요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?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ㆍ시설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전체 환기 유무를 확인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936523"/>
                  </a:ext>
                </a:extLst>
              </a:tr>
              <a:tr h="248612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종사자의 마스크 착용유무를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관리하엿나요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?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ㆍ종사자의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마스크 착용유무 관리를 확인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508400"/>
                  </a:ext>
                </a:extLst>
              </a:tr>
              <a:tr h="309066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입소자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이용자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의 마스크 착용유무를 관리하였나요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?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ㆍ입소자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이용자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의 마스크 착용유무 관리를 확인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050152"/>
                  </a:ext>
                </a:extLst>
              </a:tr>
              <a:tr h="585541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입소자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이용자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종사자 식사 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사회적 거리두기 규칙에 따라 시행 하였나요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?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ㆍ입소자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이용자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종사자의 식사 시 사회적 거리두기 규칙 준수유무를 확인 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-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좌석 간 칸막이 배치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-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좌석 간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띄어앉기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 -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자기 자리에서 식사하기 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321596"/>
                  </a:ext>
                </a:extLst>
              </a:tr>
              <a:tr h="309066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면회자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보호자 등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의 출입을 통제하고 계시나요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?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ㆍ면회자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보호자 등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의 출입통제 여부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008922"/>
                  </a:ext>
                </a:extLst>
              </a:tr>
              <a:tr h="309066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기관에 코로나가 발생하여 보건당국의 관리를 받고 있나요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?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ㆍ기관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코로나 발생 유무를 확인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6006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2986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D92D75B-5173-4694-86E9-BA4126258C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621" y="1317016"/>
            <a:ext cx="5585282" cy="42239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3095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4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일일보고 등록하기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6A8901-59EA-4C6E-B4ED-8DA279E72035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일일보고 등록하기</a:t>
            </a: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CC1B4903-527D-4A32-9621-581A36D48A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816453"/>
              </p:ext>
            </p:extLst>
          </p:nvPr>
        </p:nvGraphicFramePr>
        <p:xfrm>
          <a:off x="7130496" y="1439801"/>
          <a:ext cx="4798648" cy="1628883"/>
        </p:xfrm>
        <a:graphic>
          <a:graphicData uri="http://schemas.openxmlformats.org/drawingml/2006/table">
            <a:tbl>
              <a:tblPr/>
              <a:tblGrid>
                <a:gridCol w="595765">
                  <a:extLst>
                    <a:ext uri="{9D8B030D-6E8A-4147-A177-3AD203B41FA5}">
                      <a16:colId xmlns:a16="http://schemas.microsoft.com/office/drawing/2014/main" val="405187073"/>
                    </a:ext>
                  </a:extLst>
                </a:gridCol>
                <a:gridCol w="1065401">
                  <a:extLst>
                    <a:ext uri="{9D8B030D-6E8A-4147-A177-3AD203B41FA5}">
                      <a16:colId xmlns:a16="http://schemas.microsoft.com/office/drawing/2014/main" val="3497282021"/>
                    </a:ext>
                  </a:extLst>
                </a:gridCol>
                <a:gridCol w="3137482">
                  <a:extLst>
                    <a:ext uri="{9D8B030D-6E8A-4147-A177-3AD203B41FA5}">
                      <a16:colId xmlns:a16="http://schemas.microsoft.com/office/drawing/2014/main" val="3040021861"/>
                    </a:ext>
                  </a:extLst>
                </a:gridCol>
              </a:tblGrid>
              <a:tr h="1812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변수명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설명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835124"/>
                  </a:ext>
                </a:extLst>
              </a:tr>
              <a:tr h="452791">
                <a:tc rowSpan="3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보고자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18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직위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ㆍ금일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보고자 직위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866108"/>
                  </a:ext>
                </a:extLst>
              </a:tr>
              <a:tr h="452791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19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성명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ㆍ금일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보고자 성명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936523"/>
                  </a:ext>
                </a:extLst>
              </a:tr>
              <a:tr h="452791"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M Medium" panose="02020603020101020101"/>
                          <a:cs typeface="+mn-cs"/>
                        </a:rPr>
                        <a:t>20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연락처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5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ㆍ금일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 보고자 연락처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제목 Medium" panose="02020603020101020101" pitchFamily="18" charset="-127"/>
                        <a:ea typeface="경기천년제목M Medium" panose="02020603020101020101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508400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8B869B59-0270-433A-8666-A4225D63C226}"/>
              </a:ext>
            </a:extLst>
          </p:cNvPr>
          <p:cNvSpPr txBox="1"/>
          <p:nvPr/>
        </p:nvSpPr>
        <p:spPr>
          <a:xfrm>
            <a:off x="975060" y="1798427"/>
            <a:ext cx="5556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18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8FE4B3-6905-41A5-A88A-29ED00D2D5F7}"/>
              </a:ext>
            </a:extLst>
          </p:cNvPr>
          <p:cNvSpPr txBox="1"/>
          <p:nvPr/>
        </p:nvSpPr>
        <p:spPr>
          <a:xfrm>
            <a:off x="988491" y="2534287"/>
            <a:ext cx="450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19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5234CEA-0686-4DEC-B116-D14AD0783FD0}"/>
              </a:ext>
            </a:extLst>
          </p:cNvPr>
          <p:cNvSpPr txBox="1"/>
          <p:nvPr/>
        </p:nvSpPr>
        <p:spPr>
          <a:xfrm>
            <a:off x="988491" y="3267343"/>
            <a:ext cx="4856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20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442CADE-61AA-4B67-ACE3-C33F74FC5384}"/>
              </a:ext>
            </a:extLst>
          </p:cNvPr>
          <p:cNvSpPr txBox="1"/>
          <p:nvPr/>
        </p:nvSpPr>
        <p:spPr>
          <a:xfrm>
            <a:off x="3740315" y="4435321"/>
            <a:ext cx="5642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21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3F20D65-10FA-45D5-B8D6-153BF79459B0}"/>
              </a:ext>
            </a:extLst>
          </p:cNvPr>
          <p:cNvSpPr txBox="1"/>
          <p:nvPr/>
        </p:nvSpPr>
        <p:spPr>
          <a:xfrm>
            <a:off x="7130496" y="3267343"/>
            <a:ext cx="52794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해당내용 모두 작성 후 </a:t>
            </a:r>
            <a:endParaRPr lang="en-US" altLang="ko-KR" sz="1800" kern="1200" dirty="0">
              <a:solidFill>
                <a:schemeClr val="tx1"/>
              </a:solidFill>
              <a:effectLst/>
              <a:latin typeface="경기천년제목 Medium" panose="02020603020101020101" pitchFamily="18" charset="-127"/>
              <a:ea typeface="경기천년제목M Medium" panose="02020603020101020101"/>
              <a:cs typeface="+mn-cs"/>
            </a:endParaRPr>
          </a:p>
          <a:p>
            <a:endParaRPr lang="en-US" altLang="ko-KR" sz="1800" kern="1200" dirty="0">
              <a:solidFill>
                <a:schemeClr val="tx1"/>
              </a:solidFill>
              <a:effectLst/>
              <a:latin typeface="경기천년제목 Medium" panose="02020603020101020101" pitchFamily="18" charset="-127"/>
              <a:ea typeface="경기천년제목M Medium" panose="02020603020101020101"/>
              <a:cs typeface="+mn-cs"/>
            </a:endParaRPr>
          </a:p>
          <a:p>
            <a:r>
              <a:rPr lang="en-US" altLang="ko-KR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21.</a:t>
            </a:r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 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등록하기 클릭 </a:t>
            </a:r>
          </a:p>
        </p:txBody>
      </p:sp>
    </p:spTree>
    <p:extLst>
      <p:ext uri="{BB962C8B-B14F-4D97-AF65-F5344CB8AC3E}">
        <p14:creationId xmlns:p14="http://schemas.microsoft.com/office/powerpoint/2010/main" val="1328752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62E3D3C-8EAD-4E56-BAF4-2EBC17F336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61" y="1132400"/>
            <a:ext cx="6161714" cy="53871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0862" y="391189"/>
            <a:ext cx="27122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</a:t>
            </a:r>
            <a:endParaRPr lang="ko-KR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15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C2612D-8A9A-4049-B7B1-FFC9CC9BC9CF}"/>
              </a:ext>
            </a:extLst>
          </p:cNvPr>
          <p:cNvSpPr txBox="1"/>
          <p:nvPr/>
        </p:nvSpPr>
        <p:spPr>
          <a:xfrm>
            <a:off x="201658" y="369140"/>
            <a:ext cx="3095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2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일일보고 수정하기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6A8901-59EA-4C6E-B4ED-8DA279E72035}"/>
              </a:ext>
            </a:extLst>
          </p:cNvPr>
          <p:cNvSpPr txBox="1"/>
          <p:nvPr/>
        </p:nvSpPr>
        <p:spPr>
          <a:xfrm>
            <a:off x="7047318" y="978136"/>
            <a:ext cx="4016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012E93"/>
                </a:solidFill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일일보고 수정하기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76C16A-D931-4600-93B0-F00F3B3778A4}"/>
              </a:ext>
            </a:extLst>
          </p:cNvPr>
          <p:cNvSpPr txBox="1"/>
          <p:nvPr/>
        </p:nvSpPr>
        <p:spPr>
          <a:xfrm>
            <a:off x="7047318" y="1641238"/>
            <a:ext cx="527949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M Medium" panose="02020603020101020101"/>
              </a:rPr>
              <a:t>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M Medium" panose="02020603020101020101"/>
              </a:rPr>
              <a:t>달력에서 수정이 필요한 현황일자를 선택</a:t>
            </a:r>
            <a:endParaRPr lang="en-US" altLang="ko-KR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❷  내용 수정 후 </a:t>
            </a:r>
            <a:br>
              <a:rPr lang="en-US" altLang="ko-KR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</a:br>
            <a:endParaRPr lang="en-US" altLang="ko-KR" dirty="0">
              <a:latin typeface="경기천년제목M Medium" panose="02020603020101020101" pitchFamily="18" charset="-127"/>
              <a:ea typeface="경기천년제목M Medium" panose="02020603020101020101" pitchFamily="18" charset="-127"/>
            </a:endParaRPr>
          </a:p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❸ </a:t>
            </a:r>
            <a:r>
              <a:rPr lang="ko-KR" altLang="en-US" dirty="0">
                <a:latin typeface="경기천년제목M Medium" panose="02020603020101020101" pitchFamily="18" charset="-127"/>
                <a:ea typeface="경기천년제목M Medium" panose="02020603020101020101" pitchFamily="18" charset="-127"/>
              </a:rPr>
              <a:t> 수정하기 클릭 </a:t>
            </a:r>
          </a:p>
          <a:p>
            <a:endParaRPr lang="en-US" altLang="ko-KR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69BF4BC-62DB-48F0-8FD8-83D36379E318}"/>
              </a:ext>
            </a:extLst>
          </p:cNvPr>
          <p:cNvSpPr txBox="1"/>
          <p:nvPr/>
        </p:nvSpPr>
        <p:spPr>
          <a:xfrm>
            <a:off x="530828" y="2586059"/>
            <a:ext cx="61617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❶</a:t>
            </a:r>
            <a:endParaRPr lang="ko-KR" altLang="en-US" dirty="0">
              <a:latin typeface="경기천년제목 Medium" panose="02020603020101020101" pitchFamily="18" charset="-127"/>
              <a:ea typeface="경기천년제목M Medium" panose="02020603020101020101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28328D7-1596-42B5-A4DB-A3E032E364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8167" y="3096042"/>
            <a:ext cx="4919033" cy="36929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439A7A-E9F6-4BDE-8027-FC6607E347B0}"/>
              </a:ext>
            </a:extLst>
          </p:cNvPr>
          <p:cNvSpPr txBox="1"/>
          <p:nvPr/>
        </p:nvSpPr>
        <p:spPr>
          <a:xfrm>
            <a:off x="9386637" y="6104172"/>
            <a:ext cx="5208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kern="1200" dirty="0">
                <a:solidFill>
                  <a:schemeClr val="tx1"/>
                </a:solidFill>
                <a:effectLst/>
                <a:latin typeface="경기천년제목 Medium" panose="02020603020101020101" pitchFamily="18" charset="-127"/>
                <a:ea typeface="경기천년제목M Medium" panose="02020603020101020101"/>
                <a:cs typeface="+mn-cs"/>
              </a:rPr>
              <a:t>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32390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943F-C184-40FC-9E2F-03D734F702CB}" type="slidenum">
              <a:rPr lang="ko-KR" altLang="en-US" smtClean="0"/>
              <a:pPr/>
              <a:t>16</a:t>
            </a:fld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466" y="727195"/>
            <a:ext cx="5063309" cy="38034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4835770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>
                <a:solidFill>
                  <a:schemeClr val="bg2">
                    <a:lumMod val="25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누구보다 가까운 곳에서 헌신하는 당신을 </a:t>
            </a:r>
            <a:r>
              <a:rPr lang="ko-KR" altLang="en-US" sz="3200">
                <a:solidFill>
                  <a:srgbClr val="72A1D5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응원</a:t>
            </a:r>
            <a:r>
              <a:rPr lang="ko-KR" altLang="en-US" sz="3200">
                <a:solidFill>
                  <a:schemeClr val="bg2">
                    <a:lumMod val="25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합니다</a:t>
            </a:r>
            <a:r>
              <a:rPr lang="en-US" altLang="ko-KR" sz="3200">
                <a:solidFill>
                  <a:schemeClr val="bg2">
                    <a:lumMod val="25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.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3949741" y="5556669"/>
            <a:ext cx="4010758" cy="619770"/>
          </a:xfrm>
          <a:prstGeom prst="roundRect">
            <a:avLst/>
          </a:prstGeom>
          <a:solidFill>
            <a:srgbClr val="012E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경기도공공보건의료지원단</a:t>
            </a:r>
          </a:p>
        </p:txBody>
      </p:sp>
    </p:spTree>
    <p:extLst>
      <p:ext uri="{BB962C8B-B14F-4D97-AF65-F5344CB8AC3E}">
        <p14:creationId xmlns:p14="http://schemas.microsoft.com/office/powerpoint/2010/main" val="3875622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1">
      <a:majorFont>
        <a:latin typeface="Rix모던고딕 B"/>
        <a:ea typeface="Rix모던고딕 B"/>
        <a:cs typeface=""/>
      </a:majorFont>
      <a:minorFont>
        <a:latin typeface="Rix모던고딕 B"/>
        <a:ea typeface="Rix모던고딕 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2004</TotalTime>
  <Words>1038</Words>
  <Application>Microsoft Office PowerPoint</Application>
  <PresentationFormat>와이드스크린</PresentationFormat>
  <Paragraphs>299</Paragraphs>
  <Slides>16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16</vt:i4>
      </vt:variant>
    </vt:vector>
  </HeadingPairs>
  <TitlesOfParts>
    <vt:vector size="28" baseType="lpstr">
      <vt:lpstr>HY헤드라인M</vt:lpstr>
      <vt:lpstr>Rix모던고딕 B</vt:lpstr>
      <vt:lpstr>경기천년제목 Bold</vt:lpstr>
      <vt:lpstr>경기천년제목 Medium</vt:lpstr>
      <vt:lpstr>경기천년제목B Bold</vt:lpstr>
      <vt:lpstr>경기천년제목M Medium</vt:lpstr>
      <vt:lpstr>나눔고딕</vt:lpstr>
      <vt:lpstr>맑은 고딕</vt:lpstr>
      <vt:lpstr>Arial</vt:lpstr>
      <vt:lpstr>Office 테마</vt:lpstr>
      <vt:lpstr>1_디자인 사용자 지정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Kai-i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Kai-i</dc:creator>
  <cp:lastModifiedBy>정 효선</cp:lastModifiedBy>
  <cp:revision>599</cp:revision>
  <cp:lastPrinted>2020-08-18T08:09:26Z</cp:lastPrinted>
  <dcterms:created xsi:type="dcterms:W3CDTF">2019-02-08T01:23:00Z</dcterms:created>
  <dcterms:modified xsi:type="dcterms:W3CDTF">2020-12-07T01:36:16Z</dcterms:modified>
</cp:coreProperties>
</file>